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7.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0"/>
  </p:notesMasterIdLst>
  <p:handoutMasterIdLst>
    <p:handoutMasterId r:id="rId61"/>
  </p:handoutMasterIdLst>
  <p:sldIdLst>
    <p:sldId id="256" r:id="rId2"/>
    <p:sldId id="413" r:id="rId3"/>
    <p:sldId id="456" r:id="rId4"/>
    <p:sldId id="457" r:id="rId5"/>
    <p:sldId id="455" r:id="rId6"/>
    <p:sldId id="458" r:id="rId7"/>
    <p:sldId id="463" r:id="rId8"/>
    <p:sldId id="464" r:id="rId9"/>
    <p:sldId id="465" r:id="rId10"/>
    <p:sldId id="519" r:id="rId11"/>
    <p:sldId id="520" r:id="rId12"/>
    <p:sldId id="521" r:id="rId13"/>
    <p:sldId id="466" r:id="rId14"/>
    <p:sldId id="414" r:id="rId15"/>
    <p:sldId id="467" r:id="rId16"/>
    <p:sldId id="468" r:id="rId17"/>
    <p:sldId id="530" r:id="rId18"/>
    <p:sldId id="531" r:id="rId19"/>
    <p:sldId id="470" r:id="rId20"/>
    <p:sldId id="471" r:id="rId21"/>
    <p:sldId id="649" r:id="rId22"/>
    <p:sldId id="650" r:id="rId23"/>
    <p:sldId id="651" r:id="rId24"/>
    <p:sldId id="652" r:id="rId25"/>
    <p:sldId id="653" r:id="rId26"/>
    <p:sldId id="654" r:id="rId27"/>
    <p:sldId id="655" r:id="rId28"/>
    <p:sldId id="656" r:id="rId29"/>
    <p:sldId id="674" r:id="rId30"/>
    <p:sldId id="657" r:id="rId31"/>
    <p:sldId id="658" r:id="rId32"/>
    <p:sldId id="659" r:id="rId33"/>
    <p:sldId id="660" r:id="rId34"/>
    <p:sldId id="661" r:id="rId35"/>
    <p:sldId id="662" r:id="rId36"/>
    <p:sldId id="663" r:id="rId37"/>
    <p:sldId id="675" r:id="rId38"/>
    <p:sldId id="676" r:id="rId39"/>
    <p:sldId id="673" r:id="rId40"/>
    <p:sldId id="642" r:id="rId41"/>
    <p:sldId id="668" r:id="rId42"/>
    <p:sldId id="644" r:id="rId43"/>
    <p:sldId id="646" r:id="rId44"/>
    <p:sldId id="647" r:id="rId45"/>
    <p:sldId id="669" r:id="rId46"/>
    <p:sldId id="670" r:id="rId47"/>
    <p:sldId id="671" r:id="rId48"/>
    <p:sldId id="672" r:id="rId49"/>
    <p:sldId id="268" r:id="rId50"/>
    <p:sldId id="495" r:id="rId51"/>
    <p:sldId id="494" r:id="rId52"/>
    <p:sldId id="537" r:id="rId53"/>
    <p:sldId id="496" r:id="rId54"/>
    <p:sldId id="288" r:id="rId55"/>
    <p:sldId id="677" r:id="rId56"/>
    <p:sldId id="678" r:id="rId57"/>
    <p:sldId id="679" r:id="rId58"/>
    <p:sldId id="680" r:id="rId59"/>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C75C"/>
    <a:srgbClr val="00B050"/>
    <a:srgbClr val="EEF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6" autoAdjust="0"/>
    <p:restoredTop sz="85385" autoAdjust="0"/>
  </p:normalViewPr>
  <p:slideViewPr>
    <p:cSldViewPr snapToGrid="0" snapToObjects="1">
      <p:cViewPr>
        <p:scale>
          <a:sx n="66" d="100"/>
          <a:sy n="66" d="100"/>
        </p:scale>
        <p:origin x="-584" y="236"/>
      </p:cViewPr>
      <p:guideLst>
        <p:guide orient="horz" pos="2160"/>
        <p:guide pos="3840"/>
      </p:guideLst>
    </p:cSldViewPr>
  </p:slideViewPr>
  <p:notesTextViewPr>
    <p:cViewPr>
      <p:scale>
        <a:sx n="1" d="1"/>
        <a:sy n="1" d="1"/>
      </p:scale>
      <p:origin x="0" y="0"/>
    </p:cViewPr>
  </p:notesTextViewPr>
  <p:notesViewPr>
    <p:cSldViewPr snapToGrid="0" snapToObjects="1">
      <p:cViewPr varScale="1">
        <p:scale>
          <a:sx n="114" d="100"/>
          <a:sy n="114" d="100"/>
        </p:scale>
        <p:origin x="248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r>
              <a:rPr kumimoji="1" lang="zh-CN" altLang="en-US" dirty="0"/>
              <a:t>奈学教育</a:t>
            </a:r>
          </a:p>
        </p:txBody>
      </p:sp>
      <p:sp>
        <p:nvSpPr>
          <p:cNvPr id="3" name="日期占位符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FC657592-5746-FB4A-8967-A6891EBD7FBE}" type="datetimeFigureOut">
              <a:rPr kumimoji="1" lang="zh-CN" altLang="en-US" smtClean="0"/>
              <a:t>2022/5/10</a:t>
            </a:fld>
            <a:endParaRPr kumimoji="1" lang="zh-CN" altLang="en-US"/>
          </a:p>
        </p:txBody>
      </p:sp>
      <p:sp>
        <p:nvSpPr>
          <p:cNvPr id="4" name="页脚占位符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82BC0D7F-C070-E44C-9250-90422FA1C5C1}" type="slidenum">
              <a:rPr kumimoji="1" lang="zh-CN" altLang="en-US" smtClean="0"/>
              <a:t>‹#›</a:t>
            </a:fld>
            <a:endParaRPr kumimoji="1" lang="zh-CN" altLang="en-US"/>
          </a:p>
        </p:txBody>
      </p:sp>
    </p:spTree>
    <p:extLst>
      <p:ext uri="{BB962C8B-B14F-4D97-AF65-F5344CB8AC3E}">
        <p14:creationId xmlns:p14="http://schemas.microsoft.com/office/powerpoint/2010/main" val="8105571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96712397-E3A5-374C-A03B-4723D4256664}" type="datetimeFigureOut">
              <a:rPr kumimoji="1" lang="zh-CN" altLang="en-US" smtClean="0"/>
              <a:t>2022/5/10</a:t>
            </a:fld>
            <a:endParaRPr kumimoji="1"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7B3A6607-4BC4-7647-BA1A-430996AC37CB}" type="slidenum">
              <a:rPr kumimoji="1" lang="zh-CN" altLang="en-US" smtClean="0"/>
              <a:t>‹#›</a:t>
            </a:fld>
            <a:endParaRPr kumimoji="1" lang="zh-CN" altLang="en-US"/>
          </a:p>
        </p:txBody>
      </p:sp>
    </p:spTree>
    <p:extLst>
      <p:ext uri="{BB962C8B-B14F-4D97-AF65-F5344CB8AC3E}">
        <p14:creationId xmlns:p14="http://schemas.microsoft.com/office/powerpoint/2010/main" val="1964172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16</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17</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但</a:t>
            </a:r>
            <a:r>
              <a:rPr lang="en-US" altLang="zh-CN" dirty="0" smtClean="0"/>
              <a:t>Bitmaps</a:t>
            </a:r>
            <a:r>
              <a:rPr lang="zh-CN" altLang="en-US" dirty="0" smtClean="0"/>
              <a:t>并不是万金油， 假如该网站每天的独立访问用户很少， 例如只有</a:t>
            </a:r>
            <a:r>
              <a:rPr lang="en-US" altLang="zh-CN" dirty="0" smtClean="0"/>
              <a:t>10</a:t>
            </a:r>
            <a:r>
              <a:rPr lang="zh-CN" altLang="en-US" dirty="0" smtClean="0"/>
              <a:t>万（大量的僵尸用户） ， 那就不划算了</a:t>
            </a:r>
          </a:p>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18</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19</a:t>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20</a:t>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22</a:t>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23</a:t>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24</a:t>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33</a:t>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34</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2</a:t>
            </a:fld>
            <a:endParaRPr kumimoji="1" lang="zh-CN" altLang="en-US"/>
          </a:p>
        </p:txBody>
      </p:sp>
    </p:spTree>
    <p:extLst>
      <p:ext uri="{BB962C8B-B14F-4D97-AF65-F5344CB8AC3E}">
        <p14:creationId xmlns:p14="http://schemas.microsoft.com/office/powerpoint/2010/main" val="255526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35</a:t>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36</a:t>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err="1" smtClean="0"/>
              <a:t>c</a:t>
            </a:r>
            <a:r>
              <a:rPr lang="en-US" altLang="zh-CN" dirty="0" err="1" smtClean="0"/>
              <a:t>onf.d</a:t>
            </a:r>
            <a:r>
              <a:rPr lang="zh-CN" altLang="en-US" dirty="0" smtClean="0"/>
              <a:t>目录，减少对配置文件的改动，有一个域名的转发就建一个</a:t>
            </a:r>
            <a:r>
              <a:rPr lang="en-US" altLang="zh-CN" dirty="0" err="1" smtClean="0"/>
              <a:t>conf.d</a:t>
            </a:r>
            <a:r>
              <a:rPr lang="zh-CN" altLang="en-US" dirty="0" smtClean="0"/>
              <a:t>域名转发的配置文件</a:t>
            </a:r>
            <a:endParaRPr lang="en-US" altLang="zh-CN" dirty="0" smtClean="0"/>
          </a:p>
          <a:p>
            <a:r>
              <a:rPr lang="zh-CN" altLang="en-US" dirty="0" smtClean="0"/>
              <a:t>每个域名配置一个</a:t>
            </a:r>
            <a:r>
              <a:rPr lang="en-US" altLang="zh-CN" dirty="0" smtClean="0"/>
              <a:t>server</a:t>
            </a:r>
          </a:p>
          <a:p>
            <a:r>
              <a:rPr lang="en-US" altLang="zh-CN" dirty="0" err="1" smtClean="0"/>
              <a:t>Lua</a:t>
            </a:r>
            <a:r>
              <a:rPr lang="zh-CN" altLang="en-US" dirty="0" smtClean="0"/>
              <a:t>脚本写业务逻辑的</a:t>
            </a:r>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41</a:t>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err="1" smtClean="0"/>
              <a:t>c</a:t>
            </a:r>
            <a:r>
              <a:rPr lang="en-US" altLang="zh-CN" dirty="0" err="1" smtClean="0"/>
              <a:t>onf.d</a:t>
            </a:r>
            <a:r>
              <a:rPr lang="zh-CN" altLang="en-US" dirty="0" smtClean="0"/>
              <a:t>目录，减少对配置文件的改动，有一个域名的转发就建一个</a:t>
            </a:r>
            <a:r>
              <a:rPr lang="en-US" altLang="zh-CN" dirty="0" err="1" smtClean="0"/>
              <a:t>conf.d</a:t>
            </a:r>
            <a:r>
              <a:rPr lang="zh-CN" altLang="en-US" dirty="0" smtClean="0"/>
              <a:t>域名转发的配置文件</a:t>
            </a:r>
            <a:endParaRPr lang="en-US" altLang="zh-CN" dirty="0" smtClean="0"/>
          </a:p>
          <a:p>
            <a:r>
              <a:rPr lang="zh-CN" altLang="en-US" dirty="0" smtClean="0"/>
              <a:t>每个域名配置一个</a:t>
            </a:r>
            <a:r>
              <a:rPr lang="en-US" altLang="zh-CN" dirty="0" smtClean="0"/>
              <a:t>server</a:t>
            </a:r>
          </a:p>
          <a:p>
            <a:r>
              <a:rPr lang="en-US" altLang="zh-CN" dirty="0" err="1" smtClean="0"/>
              <a:t>Lua</a:t>
            </a:r>
            <a:r>
              <a:rPr lang="zh-CN" altLang="en-US" dirty="0" smtClean="0"/>
              <a:t>脚本写业务逻辑的</a:t>
            </a:r>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42</a:t>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err="1" smtClean="0"/>
              <a:t>c</a:t>
            </a:r>
            <a:r>
              <a:rPr lang="en-US" altLang="zh-CN" dirty="0" err="1" smtClean="0"/>
              <a:t>onf.d</a:t>
            </a:r>
            <a:r>
              <a:rPr lang="zh-CN" altLang="en-US" dirty="0" smtClean="0"/>
              <a:t>目录，减少对配置文件的改动，有一个域名的转发就建一个</a:t>
            </a:r>
            <a:r>
              <a:rPr lang="en-US" altLang="zh-CN" dirty="0" err="1" smtClean="0"/>
              <a:t>conf.d</a:t>
            </a:r>
            <a:r>
              <a:rPr lang="zh-CN" altLang="en-US" dirty="0" smtClean="0"/>
              <a:t>域名转发的配置文件</a:t>
            </a:r>
            <a:endParaRPr lang="en-US" altLang="zh-CN" dirty="0" smtClean="0"/>
          </a:p>
          <a:p>
            <a:r>
              <a:rPr lang="zh-CN" altLang="en-US" dirty="0" smtClean="0"/>
              <a:t>每个域名配置一个</a:t>
            </a:r>
            <a:r>
              <a:rPr lang="en-US" altLang="zh-CN" dirty="0" smtClean="0"/>
              <a:t>server</a:t>
            </a:r>
          </a:p>
          <a:p>
            <a:r>
              <a:rPr lang="en-US" altLang="zh-CN" dirty="0" err="1" smtClean="0"/>
              <a:t>Lua</a:t>
            </a:r>
            <a:r>
              <a:rPr lang="zh-CN" altLang="en-US" dirty="0" smtClean="0"/>
              <a:t>脚本写业务逻辑的</a:t>
            </a:r>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43</a:t>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1k</a:t>
            </a:r>
            <a:r>
              <a:rPr lang="en-US" altLang="zh-CN" baseline="0" dirty="0" smtClean="0"/>
              <a:t> QPS </a:t>
            </a:r>
            <a:r>
              <a:rPr lang="zh-CN" altLang="en-US" baseline="0" dirty="0" smtClean="0"/>
              <a:t>以下，</a:t>
            </a:r>
            <a:r>
              <a:rPr lang="en-US" altLang="zh-CN" baseline="0" dirty="0" err="1" smtClean="0"/>
              <a:t>Redis</a:t>
            </a:r>
            <a:r>
              <a:rPr lang="zh-CN" altLang="en-US" baseline="0" dirty="0" smtClean="0"/>
              <a:t>一主一从、</a:t>
            </a:r>
            <a:r>
              <a:rPr lang="en-US" altLang="zh-CN" baseline="0" dirty="0" smtClean="0"/>
              <a:t>ECT</a:t>
            </a:r>
            <a:r>
              <a:rPr lang="zh-CN" altLang="en-US" baseline="0" dirty="0" smtClean="0"/>
              <a:t>三节点</a:t>
            </a:r>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44</a:t>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45</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46</a:t>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47</a:t>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50</a:t>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51</a:t>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52</a:t>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53</a:t>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6</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7</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8</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9</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、一次只能运行一条命令</a:t>
            </a:r>
            <a:endParaRPr lang="en-US" altLang="zh-CN" dirty="0" smtClean="0"/>
          </a:p>
          <a:p>
            <a:r>
              <a:rPr lang="en-US" altLang="zh-CN" dirty="0" smtClean="0"/>
              <a:t>2</a:t>
            </a:r>
            <a:r>
              <a:rPr lang="zh-CN" altLang="en-US" dirty="0" smtClean="0"/>
              <a:t>、拒绝慢命令</a:t>
            </a:r>
            <a:r>
              <a:rPr lang="zh-CN" altLang="en-US" baseline="0" dirty="0" smtClean="0"/>
              <a:t> </a:t>
            </a:r>
            <a:r>
              <a:rPr lang="en-US" altLang="zh-CN" baseline="0" dirty="0" smtClean="0"/>
              <a:t>keys</a:t>
            </a:r>
            <a:r>
              <a:rPr lang="zh-CN" altLang="en-US" baseline="0" dirty="0" smtClean="0"/>
              <a:t>、</a:t>
            </a:r>
            <a:r>
              <a:rPr lang="en-US" altLang="zh-CN" baseline="0" dirty="0" smtClean="0"/>
              <a:t> </a:t>
            </a:r>
            <a:r>
              <a:rPr lang="en-US" altLang="zh-CN" baseline="0" dirty="0" err="1" smtClean="0"/>
              <a:t>flushall</a:t>
            </a:r>
            <a:r>
              <a:rPr lang="zh-CN" altLang="en-US" baseline="0" dirty="0" smtClean="0"/>
              <a:t>、</a:t>
            </a:r>
            <a:r>
              <a:rPr lang="en-US" altLang="zh-CN" baseline="0" dirty="0" smtClean="0"/>
              <a:t> </a:t>
            </a:r>
            <a:r>
              <a:rPr lang="en-US" altLang="zh-CN" baseline="0" dirty="0" err="1" smtClean="0"/>
              <a:t>flushdb</a:t>
            </a:r>
            <a:r>
              <a:rPr lang="zh-CN" altLang="en-US" baseline="0" dirty="0" smtClean="0"/>
              <a:t>、</a:t>
            </a:r>
            <a:r>
              <a:rPr lang="en-US" altLang="zh-CN" baseline="0" dirty="0" smtClean="0"/>
              <a:t> slow </a:t>
            </a:r>
            <a:r>
              <a:rPr lang="en-US" altLang="zh-CN" baseline="0" dirty="0" err="1" smtClean="0"/>
              <a:t>lua</a:t>
            </a:r>
            <a:r>
              <a:rPr lang="en-US" altLang="zh-CN" baseline="0" dirty="0" smtClean="0"/>
              <a:t> script</a:t>
            </a:r>
            <a:r>
              <a:rPr lang="zh-CN" altLang="en-US" baseline="0" dirty="0" smtClean="0"/>
              <a:t>、</a:t>
            </a:r>
            <a:r>
              <a:rPr lang="en-US" altLang="zh-CN" baseline="0" dirty="0" err="1" smtClean="0"/>
              <a:t>mutil</a:t>
            </a:r>
            <a:r>
              <a:rPr lang="en-US" altLang="zh-CN" baseline="0" dirty="0" smtClean="0"/>
              <a:t>/exec\operate big value</a:t>
            </a:r>
          </a:p>
          <a:p>
            <a:r>
              <a:rPr lang="en-US" altLang="zh-CN" baseline="0" dirty="0" smtClean="0"/>
              <a:t>3</a:t>
            </a:r>
            <a:r>
              <a:rPr lang="zh-CN" altLang="en-US" baseline="0" dirty="0" smtClean="0"/>
              <a:t>、特殊场景下不是单线程</a:t>
            </a:r>
            <a:endParaRPr lang="en-US" altLang="zh-CN" baseline="0" dirty="0" smtClean="0"/>
          </a:p>
          <a:p>
            <a:r>
              <a:rPr lang="en-US" altLang="zh-CN" baseline="0" dirty="0" smtClean="0"/>
              <a:t>   </a:t>
            </a:r>
            <a:r>
              <a:rPr lang="en-US" altLang="zh-CN" baseline="0" dirty="0" err="1" smtClean="0"/>
              <a:t>fysnc</a:t>
            </a:r>
            <a:r>
              <a:rPr lang="en-US" altLang="zh-CN" baseline="0" dirty="0" smtClean="0"/>
              <a:t> file descriptor</a:t>
            </a:r>
          </a:p>
          <a:p>
            <a:r>
              <a:rPr lang="en-US" altLang="zh-CN" baseline="0" dirty="0" smtClean="0"/>
              <a:t>   close file </a:t>
            </a:r>
            <a:r>
              <a:rPr lang="en-US" altLang="zh-CN" baseline="0" dirty="0" err="1" smtClean="0"/>
              <a:t>descrptor</a:t>
            </a:r>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13</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B3A6607-4BC4-7647-BA1A-430996AC37CB}" type="slidenum">
              <a:rPr kumimoji="1" lang="zh-CN" altLang="en-US" smtClean="0"/>
              <a:t>15</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0" name="矩形 9"/>
          <p:cNvSpPr/>
          <p:nvPr userDrawn="1"/>
        </p:nvSpPr>
        <p:spPr>
          <a:xfrm>
            <a:off x="804672" y="436012"/>
            <a:ext cx="46975" cy="449706"/>
          </a:xfrm>
          <a:prstGeom prst="rect">
            <a:avLst/>
          </a:prstGeom>
          <a:solidFill>
            <a:srgbClr val="01C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userDrawn="1"/>
        </p:nvSpPr>
        <p:spPr>
          <a:xfrm>
            <a:off x="0" y="6739467"/>
            <a:ext cx="12192000" cy="118533"/>
          </a:xfrm>
          <a:prstGeom prst="rect">
            <a:avLst/>
          </a:prstGeom>
          <a:solidFill>
            <a:srgbClr val="01C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标题 1"/>
          <p:cNvSpPr>
            <a:spLocks noGrp="1"/>
          </p:cNvSpPr>
          <p:nvPr>
            <p:ph type="title"/>
          </p:nvPr>
        </p:nvSpPr>
        <p:spPr>
          <a:xfrm>
            <a:off x="897367" y="475753"/>
            <a:ext cx="11294633" cy="395624"/>
          </a:xfrm>
        </p:spPr>
        <p:txBody>
          <a:bodyPr>
            <a:noAutofit/>
          </a:bodyPr>
          <a:lstStyle>
            <a:lvl1pPr>
              <a:defRPr sz="2400" b="1">
                <a:solidFill>
                  <a:schemeClr val="tx1">
                    <a:lumMod val="65000"/>
                    <a:lumOff val="35000"/>
                  </a:schemeClr>
                </a:solidFill>
                <a:latin typeface="+mn-ea"/>
                <a:ea typeface="+mn-ea"/>
              </a:defRPr>
            </a:lvl1pPr>
          </a:lstStyle>
          <a:p>
            <a:r>
              <a:rPr kumimoji="1" lang="zh-CN" altLang="en-US" dirty="0"/>
              <a:t>单击此处编辑母版标题样式</a:t>
            </a:r>
          </a:p>
        </p:txBody>
      </p:sp>
      <p:sp>
        <p:nvSpPr>
          <p:cNvPr id="5" name="文本占位符 2"/>
          <p:cNvSpPr>
            <a:spLocks noGrp="1"/>
          </p:cNvSpPr>
          <p:nvPr>
            <p:ph idx="1"/>
          </p:nvPr>
        </p:nvSpPr>
        <p:spPr>
          <a:xfrm>
            <a:off x="838200" y="1221105"/>
            <a:ext cx="10515600" cy="5182870"/>
          </a:xfrm>
          <a:prstGeom prst="rect">
            <a:avLst/>
          </a:prstGeom>
        </p:spPr>
        <p:txBody>
          <a:bodyPr vert="horz" lIns="91440" tIns="45720" rIns="91440" bIns="45720" rtlCol="0">
            <a:normAutofit/>
          </a:bodyPr>
          <a:lstStyle>
            <a:lvl1pPr>
              <a:defRPr sz="2000"/>
            </a:lvl1pPr>
            <a:lvl2pPr>
              <a:defRPr sz="2000"/>
            </a:lvl2pPr>
            <a:lvl3pPr>
              <a:defRPr sz="2000"/>
            </a:lvl3pPr>
            <a:lvl4pPr>
              <a:defRPr sz="2000"/>
            </a:lvl4pPr>
            <a:lvl5pPr>
              <a:defRPr sz="2000"/>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题目标题">
    <p:bg>
      <p:bgPr>
        <a:solidFill>
          <a:srgbClr val="01C75C"/>
        </a:solidFill>
        <a:effectLst/>
      </p:bgPr>
    </p:bg>
    <p:spTree>
      <p:nvGrpSpPr>
        <p:cNvPr id="1" name=""/>
        <p:cNvGrpSpPr/>
        <p:nvPr/>
      </p:nvGrpSpPr>
      <p:grpSpPr>
        <a:xfrm>
          <a:off x="0" y="0"/>
          <a:ext cx="0" cy="0"/>
          <a:chOff x="0" y="0"/>
          <a:chExt cx="0" cy="0"/>
        </a:xfrm>
      </p:grpSpPr>
      <p:grpSp>
        <p:nvGrpSpPr>
          <p:cNvPr id="5" name="Group 211"/>
          <p:cNvGrpSpPr/>
          <p:nvPr userDrawn="1"/>
        </p:nvGrpSpPr>
        <p:grpSpPr>
          <a:xfrm>
            <a:off x="763250" y="2541723"/>
            <a:ext cx="532024" cy="532023"/>
            <a:chOff x="0" y="0"/>
            <a:chExt cx="1656501" cy="1656497"/>
          </a:xfrm>
        </p:grpSpPr>
        <p:sp>
          <p:nvSpPr>
            <p:cNvPr id="6" name="Shape 208"/>
            <p:cNvSpPr/>
            <p:nvPr/>
          </p:nvSpPr>
          <p:spPr>
            <a:xfrm>
              <a:off x="0" y="0"/>
              <a:ext cx="1319849" cy="1319849"/>
            </a:xfrm>
            <a:prstGeom prst="ellipse">
              <a:avLst/>
            </a:prstGeom>
            <a:noFill/>
            <a:ln w="50800" cap="flat">
              <a:solidFill>
                <a:srgbClr val="FFFFFF"/>
              </a:solidFill>
              <a:prstDash val="solid"/>
              <a:miter lim="800000"/>
            </a:ln>
            <a:effectLst/>
          </p:spPr>
          <p:txBody>
            <a:bodyPr wrap="square" lIns="91439" tIns="91439" rIns="91439" bIns="91439" numCol="1" anchor="t">
              <a:noAutofit/>
            </a:bodyPr>
            <a:lstStyle/>
            <a:p>
              <a:endParaRPr/>
            </a:p>
          </p:txBody>
        </p:sp>
        <p:sp>
          <p:nvSpPr>
            <p:cNvPr id="7" name="Shape 209"/>
            <p:cNvSpPr/>
            <p:nvPr/>
          </p:nvSpPr>
          <p:spPr>
            <a:xfrm>
              <a:off x="1154869" y="1154865"/>
              <a:ext cx="501633" cy="501633"/>
            </a:xfrm>
            <a:custGeom>
              <a:avLst/>
              <a:gdLst/>
              <a:ahLst/>
              <a:cxnLst>
                <a:cxn ang="0">
                  <a:pos x="wd2" y="hd2"/>
                </a:cxn>
                <a:cxn ang="5400000">
                  <a:pos x="wd2" y="hd2"/>
                </a:cxn>
                <a:cxn ang="10800000">
                  <a:pos x="wd2" y="hd2"/>
                </a:cxn>
                <a:cxn ang="16200000">
                  <a:pos x="wd2" y="hd2"/>
                </a:cxn>
              </a:cxnLst>
              <a:rect l="0" t="0" r="r" b="b"/>
              <a:pathLst>
                <a:path w="21162" h="21162" extrusionOk="0">
                  <a:moveTo>
                    <a:pt x="0" y="7005"/>
                  </a:moveTo>
                  <a:cubicBezTo>
                    <a:pt x="12843" y="19849"/>
                    <a:pt x="12843" y="19849"/>
                    <a:pt x="12843" y="19849"/>
                  </a:cubicBezTo>
                  <a:cubicBezTo>
                    <a:pt x="14595" y="21600"/>
                    <a:pt x="18097" y="21600"/>
                    <a:pt x="19849" y="19849"/>
                  </a:cubicBezTo>
                  <a:cubicBezTo>
                    <a:pt x="21600" y="18097"/>
                    <a:pt x="21600" y="14595"/>
                    <a:pt x="19849" y="12843"/>
                  </a:cubicBezTo>
                  <a:cubicBezTo>
                    <a:pt x="7005" y="0"/>
                    <a:pt x="7005" y="0"/>
                    <a:pt x="7005" y="0"/>
                  </a:cubicBezTo>
                </a:path>
              </a:pathLst>
            </a:custGeom>
            <a:noFill/>
            <a:ln w="50800" cap="flat">
              <a:solidFill>
                <a:srgbClr val="FFFFFF"/>
              </a:solidFill>
              <a:prstDash val="solid"/>
              <a:miter lim="800000"/>
            </a:ln>
            <a:effectLst/>
          </p:spPr>
          <p:txBody>
            <a:bodyPr wrap="square" lIns="91439" tIns="91439" rIns="91439" bIns="91439" numCol="1" anchor="t">
              <a:noAutofit/>
            </a:bodyPr>
            <a:lstStyle/>
            <a:p>
              <a:endParaRPr/>
            </a:p>
          </p:txBody>
        </p:sp>
        <p:sp>
          <p:nvSpPr>
            <p:cNvPr id="8" name="Shape 210"/>
            <p:cNvSpPr/>
            <p:nvPr/>
          </p:nvSpPr>
          <p:spPr>
            <a:xfrm>
              <a:off x="271652" y="386852"/>
              <a:ext cx="115204" cy="551836"/>
            </a:xfrm>
            <a:custGeom>
              <a:avLst/>
              <a:gdLst/>
              <a:ahLst/>
              <a:cxnLst>
                <a:cxn ang="0">
                  <a:pos x="wd2" y="hd2"/>
                </a:cxn>
                <a:cxn ang="5400000">
                  <a:pos x="wd2" y="hd2"/>
                </a:cxn>
                <a:cxn ang="10800000">
                  <a:pos x="wd2" y="hd2"/>
                </a:cxn>
                <a:cxn ang="16200000">
                  <a:pos x="wd2" y="hd2"/>
                </a:cxn>
              </a:cxnLst>
              <a:rect l="0" t="0" r="r" b="b"/>
              <a:pathLst>
                <a:path w="16200" h="21600" extrusionOk="0">
                  <a:moveTo>
                    <a:pt x="16200" y="21600"/>
                  </a:moveTo>
                  <a:cubicBezTo>
                    <a:pt x="-5400" y="15660"/>
                    <a:pt x="-5400" y="5940"/>
                    <a:pt x="16200" y="0"/>
                  </a:cubicBezTo>
                </a:path>
              </a:pathLst>
            </a:custGeom>
            <a:noFill/>
            <a:ln w="50800" cap="flat">
              <a:solidFill>
                <a:srgbClr val="FFFFFF"/>
              </a:solidFill>
              <a:prstDash val="solid"/>
              <a:miter lim="800000"/>
            </a:ln>
            <a:effectLst/>
          </p:spPr>
          <p:txBody>
            <a:bodyPr wrap="square" lIns="91439" tIns="91439" rIns="91439" bIns="91439" numCol="1" anchor="t">
              <a:noAutofit/>
            </a:bodyPr>
            <a:lstStyle/>
            <a:p>
              <a:endParaRPr/>
            </a:p>
          </p:txBody>
        </p:sp>
      </p:grpSp>
      <p:sp>
        <p:nvSpPr>
          <p:cNvPr id="9" name="标题 1"/>
          <p:cNvSpPr>
            <a:spLocks noGrp="1"/>
          </p:cNvSpPr>
          <p:nvPr>
            <p:ph type="title"/>
          </p:nvPr>
        </p:nvSpPr>
        <p:spPr>
          <a:xfrm>
            <a:off x="763250" y="3073746"/>
            <a:ext cx="10515600" cy="809469"/>
          </a:xfrm>
        </p:spPr>
        <p:txBody>
          <a:bodyPr>
            <a:normAutofit/>
          </a:bodyPr>
          <a:lstStyle>
            <a:lvl1pPr>
              <a:defRPr sz="3200" b="1">
                <a:solidFill>
                  <a:schemeClr val="bg1"/>
                </a:solidFill>
                <a:latin typeface="+mn-ea"/>
                <a:ea typeface="+mn-ea"/>
              </a:defRPr>
            </a:lvl1pPr>
          </a:lstStyle>
          <a:p>
            <a:r>
              <a:rPr kumimoji="1" lang="zh-CN" altLang="en-US" dirty="0"/>
              <a:t>单击此处编辑母版标题样式</a:t>
            </a:r>
          </a:p>
        </p:txBody>
      </p:sp>
      <p:sp>
        <p:nvSpPr>
          <p:cNvPr id="13" name="矩形 12"/>
          <p:cNvSpPr/>
          <p:nvPr userDrawn="1"/>
        </p:nvSpPr>
        <p:spPr>
          <a:xfrm>
            <a:off x="763250" y="4044326"/>
            <a:ext cx="2759439"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505455"/>
            <a:ext cx="9144000" cy="1004507"/>
          </a:xfrm>
        </p:spPr>
        <p:txBody>
          <a:bodyPr anchor="b">
            <a:normAutofit/>
          </a:bodyPr>
          <a:lstStyle>
            <a:lvl1pPr algn="ctr">
              <a:defRPr sz="3600" b="1">
                <a:solidFill>
                  <a:srgbClr val="01C75C"/>
                </a:solidFill>
                <a:latin typeface="+mn-ea"/>
                <a:ea typeface="+mn-ea"/>
              </a:defRPr>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2400" b="0">
                <a:solidFill>
                  <a:schemeClr val="tx1">
                    <a:lumMod val="65000"/>
                    <a:lumOff val="3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11" name="矩形 10"/>
          <p:cNvSpPr/>
          <p:nvPr userDrawn="1"/>
        </p:nvSpPr>
        <p:spPr>
          <a:xfrm>
            <a:off x="0" y="6739467"/>
            <a:ext cx="12192000" cy="118533"/>
          </a:xfrm>
          <a:prstGeom prst="rect">
            <a:avLst/>
          </a:prstGeom>
          <a:solidFill>
            <a:srgbClr val="01C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43" name="线条"/>
          <p:cNvSpPr/>
          <p:nvPr/>
        </p:nvSpPr>
        <p:spPr>
          <a:xfrm flipV="1">
            <a:off x="553654" y="6451600"/>
            <a:ext cx="9251847" cy="1"/>
          </a:xfrm>
          <a:prstGeom prst="line">
            <a:avLst/>
          </a:prstGeom>
          <a:ln w="25400">
            <a:solidFill>
              <a:srgbClr val="D5D5D5"/>
            </a:solidFill>
            <a:miter lim="400000"/>
          </a:ln>
        </p:spPr>
        <p:txBody>
          <a:bodyPr lIns="25400" tIns="25400" rIns="25400" bIns="25400" anchor="ctr"/>
          <a:lstStyle/>
          <a:p>
            <a:endParaRPr sz="1200">
              <a:solidFill>
                <a:schemeClr val="tx1"/>
              </a:solidFill>
            </a:endParaRPr>
          </a:p>
        </p:txBody>
      </p:sp>
      <p:pic>
        <p:nvPicPr>
          <p:cNvPr id="144" name="资源 1@4x.png" descr="资源 1@4x.png"/>
          <p:cNvPicPr>
            <a:picLocks noChangeAspect="1"/>
          </p:cNvPicPr>
          <p:nvPr/>
        </p:nvPicPr>
        <p:blipFill>
          <a:blip r:embed="rId2"/>
          <a:stretch>
            <a:fillRect/>
          </a:stretch>
        </p:blipFill>
        <p:spPr>
          <a:xfrm>
            <a:off x="10031786" y="6253107"/>
            <a:ext cx="1929146" cy="396987"/>
          </a:xfrm>
          <a:prstGeom prst="rect">
            <a:avLst/>
          </a:prstGeom>
          <a:ln w="12700">
            <a:miter lim="400000"/>
            <a:headEnd/>
            <a:tailEnd/>
          </a:ln>
        </p:spPr>
      </p:pic>
      <p:sp>
        <p:nvSpPr>
          <p:cNvPr id="145"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1289374146"/>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0" name="幻灯片副标题"/>
          <p:cNvSpPr txBox="1">
            <a:spLocks noGrp="1"/>
          </p:cNvSpPr>
          <p:nvPr>
            <p:ph type="body" sz="quarter" idx="21" hasCustomPrompt="1"/>
          </p:nvPr>
        </p:nvSpPr>
        <p:spPr>
          <a:xfrm>
            <a:off x="603250" y="1186481"/>
            <a:ext cx="4889500" cy="467390"/>
          </a:xfrm>
          <a:prstGeom prst="rect">
            <a:avLst/>
          </a:prstGeom>
        </p:spPr>
        <p:txBody>
          <a:bodyPr lIns="45719" tIns="45719" rIns="45719" bIns="45719"/>
          <a:lstStyle>
            <a:lvl1pPr marL="0" indent="0" defTabSz="726440">
              <a:lnSpc>
                <a:spcPct val="100000"/>
              </a:lnSpc>
              <a:spcBef>
                <a:spcPct val="0"/>
              </a:spcBef>
              <a:buSzTx/>
              <a:buNone/>
              <a:defRPr sz="2420" b="1"/>
            </a:lvl1pPr>
          </a:lstStyle>
          <a:p>
            <a:r>
              <a:t>幻灯片副标题</a:t>
            </a:r>
          </a:p>
        </p:txBody>
      </p:sp>
      <p:sp>
        <p:nvSpPr>
          <p:cNvPr id="61" name="正文级别 1…"/>
          <p:cNvSpPr txBox="1">
            <a:spLocks noGrp="1"/>
          </p:cNvSpPr>
          <p:nvPr>
            <p:ph type="body" sz="half" idx="1" hasCustomPrompt="1"/>
          </p:nvPr>
        </p:nvSpPr>
        <p:spPr>
          <a:xfrm>
            <a:off x="603250" y="2124252"/>
            <a:ext cx="4889500" cy="4128315"/>
          </a:xfrm>
          <a:prstGeom prst="rect">
            <a:avLst/>
          </a:prstGeom>
        </p:spPr>
        <p:txBody>
          <a:bodyPr/>
          <a:lstStyle/>
          <a:p>
            <a:r>
              <a:t>幻灯片项目符号文本</a:t>
            </a:r>
          </a:p>
          <a:p>
            <a:pPr lvl="1"/>
            <a:endParaRPr/>
          </a:p>
          <a:p>
            <a:pPr lvl="2"/>
            <a:endParaRPr/>
          </a:p>
          <a:p>
            <a:pPr lvl="3"/>
            <a:endParaRPr/>
          </a:p>
          <a:p>
            <a:pPr lvl="4"/>
            <a:endParaRPr/>
          </a:p>
        </p:txBody>
      </p:sp>
      <p:sp>
        <p:nvSpPr>
          <p:cNvPr id="62" name="660384004_1290x1720.jpg"/>
          <p:cNvSpPr>
            <a:spLocks noGrp="1"/>
          </p:cNvSpPr>
          <p:nvPr>
            <p:ph type="pic" idx="22"/>
          </p:nvPr>
        </p:nvSpPr>
        <p:spPr>
          <a:xfrm>
            <a:off x="6096000" y="-203633"/>
            <a:ext cx="5458437" cy="7277916"/>
          </a:xfrm>
          <a:prstGeom prst="rect">
            <a:avLst/>
          </a:prstGeom>
        </p:spPr>
        <p:txBody>
          <a:bodyPr lIns="91439" tIns="45719" rIns="91439" bIns="45719">
            <a:noAutofit/>
          </a:bodyPr>
          <a:lstStyle/>
          <a:p>
            <a:endParaRPr/>
          </a:p>
        </p:txBody>
      </p:sp>
      <p:sp>
        <p:nvSpPr>
          <p:cNvPr id="63" name="幻灯片标题"/>
          <p:cNvSpPr txBox="1">
            <a:spLocks noGrp="1"/>
          </p:cNvSpPr>
          <p:nvPr>
            <p:ph type="title" hasCustomPrompt="1"/>
          </p:nvPr>
        </p:nvSpPr>
        <p:spPr>
          <a:xfrm>
            <a:off x="603250" y="539750"/>
            <a:ext cx="4889500" cy="717550"/>
          </a:xfrm>
          <a:prstGeom prst="rect">
            <a:avLst/>
          </a:prstGeom>
        </p:spPr>
        <p:txBody>
          <a:bodyPr/>
          <a:lstStyle/>
          <a:p>
            <a:r>
              <a:t>幻灯片标题</a:t>
            </a:r>
          </a:p>
        </p:txBody>
      </p:sp>
      <p:sp>
        <p:nvSpPr>
          <p:cNvPr id="6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404088368"/>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06F45E-D2AD-1F4F-B8ED-53ADC7BC0D09}" type="datetimeFigureOut">
              <a:rPr kumimoji="1" lang="zh-CN" altLang="en-US" smtClean="0"/>
              <a:t>2022/5/10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4948F-FA09-804A-9571-7BBAE1B6F77A}" type="slidenum">
              <a:rPr kumimoji="1" lang="zh-CN" altLang="en-US" smtClean="0"/>
              <a:t>‹#›</a:t>
            </a:fld>
            <a:endParaRPr kumimoji="1" lang="zh-CN" altLang="en-US"/>
          </a:p>
        </p:txBody>
      </p:sp>
      <p:pic>
        <p:nvPicPr>
          <p:cNvPr id="7" name="图片 6" descr="截屏2022-02-22 下午5.07.14"/>
          <p:cNvPicPr>
            <a:picLocks noChangeAspect="1"/>
          </p:cNvPicPr>
          <p:nvPr userDrawn="1"/>
        </p:nvPicPr>
        <p:blipFill>
          <a:blip r:embed="rId8"/>
          <a:stretch>
            <a:fillRect/>
          </a:stretch>
        </p:blipFill>
        <p:spPr>
          <a:xfrm>
            <a:off x="9412605" y="227330"/>
            <a:ext cx="2476500" cy="7239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2.xml"/><Relationship Id="rId3" Type="http://schemas.openxmlformats.org/officeDocument/2006/relationships/tags" Target="../tags/tag4.xml"/><Relationship Id="rId7" Type="http://schemas.openxmlformats.org/officeDocument/2006/relationships/slideLayout" Target="../slideLayouts/slideLayout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image" Target="../media/image37.png"/><Relationship Id="rId4" Type="http://schemas.openxmlformats.org/officeDocument/2006/relationships/tags" Target="../tags/tag5.xml"/><Relationship Id="rId9"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8" Type="http://schemas.openxmlformats.org/officeDocument/2006/relationships/tags" Target="../tags/tag15.xml"/><Relationship Id="rId3" Type="http://schemas.openxmlformats.org/officeDocument/2006/relationships/tags" Target="../tags/tag10.xml"/><Relationship Id="rId7" Type="http://schemas.openxmlformats.org/officeDocument/2006/relationships/tags" Target="../tags/tag14.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11" Type="http://schemas.openxmlformats.org/officeDocument/2006/relationships/notesSlide" Target="../notesSlides/notesSlide24.xml"/><Relationship Id="rId5" Type="http://schemas.openxmlformats.org/officeDocument/2006/relationships/tags" Target="../tags/tag12.xml"/><Relationship Id="rId10" Type="http://schemas.openxmlformats.org/officeDocument/2006/relationships/slideLayout" Target="../slideLayouts/slideLayout1.xml"/><Relationship Id="rId4" Type="http://schemas.openxmlformats.org/officeDocument/2006/relationships/tags" Target="../tags/tag11.xml"/><Relationship Id="rId9" Type="http://schemas.openxmlformats.org/officeDocument/2006/relationships/tags" Target="../tags/tag16.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tags" Target="../tags/tag1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8.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8" Type="http://schemas.openxmlformats.org/officeDocument/2006/relationships/hyperlink" Target="https://www.runoob.com/redis/pub-sub-unsubscribe.html" TargetMode="External"/><Relationship Id="rId3" Type="http://schemas.openxmlformats.org/officeDocument/2006/relationships/hyperlink" Target="https://www.runoob.com/redis/pub-sub-psubscribe.html" TargetMode="External"/><Relationship Id="rId7" Type="http://schemas.openxmlformats.org/officeDocument/2006/relationships/hyperlink" Target="https://www.runoob.com/redis/pub-sub-subscribe.html"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hyperlink" Target="https://www.runoob.com/redis/pub-sub-punsubscribe.html" TargetMode="External"/><Relationship Id="rId5" Type="http://schemas.openxmlformats.org/officeDocument/2006/relationships/hyperlink" Target="https://www.runoob.com/redis/pub-sub-publish.html" TargetMode="External"/><Relationship Id="rId4" Type="http://schemas.openxmlformats.org/officeDocument/2006/relationships/hyperlink" Target="https://www.runoob.com/redis/pub-sub-pubsub.html"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AutoShape 1" descr="Freeform 6"/>
          <p:cNvSpPr/>
          <p:nvPr/>
        </p:nvSpPr>
        <p:spPr bwMode="auto">
          <a:xfrm>
            <a:off x="11180415" y="993775"/>
            <a:ext cx="706438" cy="5864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21600"/>
                </a:moveTo>
                <a:lnTo>
                  <a:pt x="0" y="19835"/>
                </a:lnTo>
                <a:lnTo>
                  <a:pt x="0" y="0"/>
                </a:lnTo>
                <a:lnTo>
                  <a:pt x="21600" y="1765"/>
                </a:lnTo>
                <a:lnTo>
                  <a:pt x="21600" y="21600"/>
                </a:lnTo>
                <a:close/>
              </a:path>
            </a:pathLst>
          </a:custGeom>
          <a:solidFill>
            <a:srgbClr val="51A96D"/>
          </a:solidFill>
          <a:ln>
            <a:noFill/>
          </a:ln>
          <a:effectLst/>
          <a:extLs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zh-CN">
              <a:latin typeface="Helvetica Neue Medium" panose="02000503000000020004" charset="0"/>
              <a:ea typeface="Helvetica Neue Medium" panose="02000503000000020004" charset="0"/>
              <a:cs typeface="Helvetica Neue Medium" panose="02000503000000020004" charset="0"/>
              <a:sym typeface="Helvetica Neue Medium" panose="02000503000000020004" charset="0"/>
            </a:endParaRPr>
          </a:p>
        </p:txBody>
      </p:sp>
      <p:sp>
        <p:nvSpPr>
          <p:cNvPr id="3076" name="Line 4" descr="Straight Connector 17"/>
          <p:cNvSpPr>
            <a:spLocks noChangeShapeType="1"/>
          </p:cNvSpPr>
          <p:nvPr/>
        </p:nvSpPr>
        <p:spPr bwMode="auto">
          <a:xfrm flipH="1">
            <a:off x="5989332" y="1153715"/>
            <a:ext cx="0" cy="5391943"/>
          </a:xfrm>
          <a:prstGeom prst="line">
            <a:avLst/>
          </a:prstGeom>
          <a:noFill/>
          <a:ln w="12700" cap="flat" cmpd="sng">
            <a:solidFill>
              <a:srgbClr val="51A96D"/>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22860" tIns="22860" rIns="22860" bIns="22860"/>
          <a:lstStyle/>
          <a:p>
            <a:endParaRPr lang="zh-CN" altLang="zh-CN"/>
          </a:p>
        </p:txBody>
      </p:sp>
      <p:sp>
        <p:nvSpPr>
          <p:cNvPr id="3077" name="Text Box 5" descr="文本框 7"/>
          <p:cNvSpPr txBox="1"/>
          <p:nvPr/>
        </p:nvSpPr>
        <p:spPr bwMode="auto">
          <a:xfrm>
            <a:off x="4084986" y="658056"/>
            <a:ext cx="2466509" cy="491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25400" tIns="25400" rIns="25400" bIns="25400" anchor="ctr">
            <a:spAutoFit/>
          </a:bodyPr>
          <a:lstStyle/>
          <a:p>
            <a:pPr>
              <a:lnSpc>
                <a:spcPct val="130000"/>
              </a:lnSpc>
            </a:pPr>
            <a:r>
              <a:rPr lang="zh-CN" altLang="en-US" sz="2200" dirty="0" smtClean="0">
                <a:solidFill>
                  <a:srgbClr val="51A96D"/>
                </a:solidFill>
                <a:latin typeface="微软雅黑" pitchFamily="34" charset="-122"/>
                <a:ea typeface="微软雅黑" pitchFamily="34" charset="-122"/>
                <a:sym typeface="Helvetica Neue Medium" panose="02000503000000020004" charset="0"/>
              </a:rPr>
              <a:t>不一样的</a:t>
            </a:r>
            <a:r>
              <a:rPr lang="en-US" altLang="zh-CN" sz="2200" dirty="0" err="1" smtClean="0">
                <a:solidFill>
                  <a:srgbClr val="51A96D"/>
                </a:solidFill>
                <a:latin typeface="微软雅黑" pitchFamily="34" charset="-122"/>
                <a:ea typeface="微软雅黑" pitchFamily="34" charset="-122"/>
                <a:sym typeface="Helvetica Neue Medium" panose="02000503000000020004" charset="0"/>
              </a:rPr>
              <a:t>Redis</a:t>
            </a:r>
            <a:r>
              <a:rPr lang="zh-CN" altLang="en-US" sz="2200" dirty="0" smtClean="0">
                <a:solidFill>
                  <a:srgbClr val="51A96D"/>
                </a:solidFill>
                <a:latin typeface="微软雅黑" pitchFamily="34" charset="-122"/>
                <a:ea typeface="微软雅黑" pitchFamily="34" charset="-122"/>
                <a:sym typeface="Helvetica Neue Medium" panose="02000503000000020004" charset="0"/>
              </a:rPr>
              <a:t>体验</a:t>
            </a:r>
            <a:endParaRPr lang="zh-CN" altLang="en-US" sz="2200" dirty="0">
              <a:solidFill>
                <a:srgbClr val="51A96D"/>
              </a:solidFill>
              <a:latin typeface="微软雅黑" pitchFamily="34" charset="-122"/>
              <a:ea typeface="微软雅黑" pitchFamily="34" charset="-122"/>
              <a:sym typeface="Helvetica Neue Medium" panose="02000503000000020004" charset="0"/>
            </a:endParaRPr>
          </a:p>
        </p:txBody>
      </p:sp>
      <p:sp>
        <p:nvSpPr>
          <p:cNvPr id="3082" name="Text Box 10"/>
          <p:cNvSpPr txBox="1"/>
          <p:nvPr/>
        </p:nvSpPr>
        <p:spPr bwMode="auto">
          <a:xfrm>
            <a:off x="8954360" y="2578596"/>
            <a:ext cx="823143" cy="359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25400" tIns="25400" rIns="25400" bIns="25400" anchor="ctr">
            <a:spAutoFit/>
          </a:bodyPr>
          <a:lstStyle/>
          <a:p>
            <a:r>
              <a:rPr lang="zh-CN" altLang="en-US" sz="2000" dirty="0">
                <a:solidFill>
                  <a:srgbClr val="51A96D"/>
                </a:solidFill>
                <a:latin typeface="PingFang SC Semibold" panose="020B0400000000000000" charset="-122"/>
                <a:ea typeface="宋体" pitchFamily="2" charset="-122"/>
                <a:sym typeface="PingFang SC Semibold" panose="020B0400000000000000" charset="-122"/>
              </a:rPr>
              <a:t>孙玖祥</a:t>
            </a:r>
          </a:p>
        </p:txBody>
      </p:sp>
      <p:sp>
        <p:nvSpPr>
          <p:cNvPr id="3083" name="Text Box 11"/>
          <p:cNvSpPr txBox="1"/>
          <p:nvPr/>
        </p:nvSpPr>
        <p:spPr bwMode="auto">
          <a:xfrm>
            <a:off x="6209345" y="3186527"/>
            <a:ext cx="5100339" cy="2544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defTabSz="457200">
              <a:defRPr sz="3000">
                <a:solidFill>
                  <a:srgbClr val="000000"/>
                </a:solidFill>
                <a:latin typeface="Helvetica" charset="0"/>
                <a:ea typeface="Helvetica" charset="0"/>
                <a:cs typeface="Helvetica" charset="0"/>
                <a:sym typeface="Helvetica" charset="0"/>
              </a:defRPr>
            </a:lvl1pPr>
            <a:lvl2pPr defTabSz="457200">
              <a:defRPr sz="3000">
                <a:solidFill>
                  <a:srgbClr val="000000"/>
                </a:solidFill>
                <a:latin typeface="Helvetica" charset="0"/>
                <a:ea typeface="Helvetica" charset="0"/>
                <a:cs typeface="Helvetica" charset="0"/>
                <a:sym typeface="Helvetica" charset="0"/>
              </a:defRPr>
            </a:lvl2pPr>
            <a:lvl3pPr defTabSz="457200">
              <a:defRPr sz="3000">
                <a:solidFill>
                  <a:srgbClr val="000000"/>
                </a:solidFill>
                <a:latin typeface="Helvetica" charset="0"/>
                <a:ea typeface="Helvetica" charset="0"/>
                <a:cs typeface="Helvetica" charset="0"/>
                <a:sym typeface="Helvetica" charset="0"/>
              </a:defRPr>
            </a:lvl3pPr>
            <a:lvl4pPr defTabSz="457200">
              <a:defRPr sz="3000">
                <a:solidFill>
                  <a:srgbClr val="000000"/>
                </a:solidFill>
                <a:latin typeface="Helvetica" charset="0"/>
                <a:ea typeface="Helvetica" charset="0"/>
                <a:cs typeface="Helvetica" charset="0"/>
                <a:sym typeface="Helvetica" charset="0"/>
              </a:defRPr>
            </a:lvl4pPr>
            <a:lvl5pPr defTabSz="457200">
              <a:defRPr sz="3000">
                <a:solidFill>
                  <a:srgbClr val="000000"/>
                </a:solidFill>
                <a:latin typeface="Helvetica" charset="0"/>
                <a:ea typeface="Helvetica" charset="0"/>
                <a:cs typeface="Helvetica" charset="0"/>
                <a:sym typeface="Helvetica" charset="0"/>
              </a:defRPr>
            </a:lvl5pPr>
            <a:lvl6pPr marL="457200" algn="ctr" defTabSz="457200" fontAlgn="base" hangingPunct="0">
              <a:spcBef>
                <a:spcPct val="0"/>
              </a:spcBef>
              <a:spcAft>
                <a:spcPct val="0"/>
              </a:spcAft>
              <a:defRPr sz="3000">
                <a:solidFill>
                  <a:srgbClr val="000000"/>
                </a:solidFill>
                <a:latin typeface="Helvetica" charset="0"/>
                <a:ea typeface="Helvetica" charset="0"/>
                <a:cs typeface="Helvetica" charset="0"/>
                <a:sym typeface="Helvetica" charset="0"/>
              </a:defRPr>
            </a:lvl6pPr>
            <a:lvl7pPr marL="914400" algn="ctr" defTabSz="457200" fontAlgn="base" hangingPunct="0">
              <a:spcBef>
                <a:spcPct val="0"/>
              </a:spcBef>
              <a:spcAft>
                <a:spcPct val="0"/>
              </a:spcAft>
              <a:defRPr sz="3000">
                <a:solidFill>
                  <a:srgbClr val="000000"/>
                </a:solidFill>
                <a:latin typeface="Helvetica" charset="0"/>
                <a:ea typeface="Helvetica" charset="0"/>
                <a:cs typeface="Helvetica" charset="0"/>
                <a:sym typeface="Helvetica" charset="0"/>
              </a:defRPr>
            </a:lvl7pPr>
            <a:lvl8pPr marL="1371600" algn="ctr" defTabSz="457200" fontAlgn="base" hangingPunct="0">
              <a:spcBef>
                <a:spcPct val="0"/>
              </a:spcBef>
              <a:spcAft>
                <a:spcPct val="0"/>
              </a:spcAft>
              <a:defRPr sz="3000">
                <a:solidFill>
                  <a:srgbClr val="000000"/>
                </a:solidFill>
                <a:latin typeface="Helvetica" charset="0"/>
                <a:ea typeface="Helvetica" charset="0"/>
                <a:cs typeface="Helvetica" charset="0"/>
                <a:sym typeface="Helvetica" charset="0"/>
              </a:defRPr>
            </a:lvl8pPr>
            <a:lvl9pPr marL="1828800" algn="ctr" defTabSz="457200" fontAlgn="base" hangingPunct="0">
              <a:spcBef>
                <a:spcPct val="0"/>
              </a:spcBef>
              <a:spcAft>
                <a:spcPct val="0"/>
              </a:spcAft>
              <a:defRPr sz="3000">
                <a:solidFill>
                  <a:srgbClr val="000000"/>
                </a:solidFill>
                <a:latin typeface="Helvetica" charset="0"/>
                <a:ea typeface="Helvetica" charset="0"/>
                <a:cs typeface="Helvetica" charset="0"/>
                <a:sym typeface="Helvetica" charset="0"/>
              </a:defRPr>
            </a:lvl9pPr>
          </a:lstStyle>
          <a:p>
            <a:pPr marL="228600" indent="-228600">
              <a:lnSpc>
                <a:spcPct val="120000"/>
              </a:lnSpc>
              <a:buFont typeface="Wingdings" panose="05000000000000000000" pitchFamily="2" charset="2"/>
              <a:buChar char="u"/>
            </a:pPr>
            <a:r>
              <a:rPr lang="zh-CN" altLang="en-US" sz="1500" dirty="0">
                <a:solidFill>
                  <a:srgbClr val="535353"/>
                </a:solidFill>
                <a:latin typeface="微软雅黑" pitchFamily="34" charset="-122"/>
                <a:ea typeface="微软雅黑" pitchFamily="34" charset="-122"/>
                <a:sym typeface="Times Roman" charset="0"/>
              </a:rPr>
              <a:t>原知名证券信息服务商技术经理，负责行情系统、资讯系统两条业务线</a:t>
            </a:r>
          </a:p>
          <a:p>
            <a:pPr marL="228600" indent="-228600">
              <a:lnSpc>
                <a:spcPct val="120000"/>
              </a:lnSpc>
              <a:buFont typeface="Wingdings" panose="05000000000000000000" pitchFamily="2" charset="2"/>
              <a:buChar char="u"/>
            </a:pPr>
            <a:r>
              <a:rPr lang="zh-CN" altLang="en-US" sz="1500" dirty="0">
                <a:solidFill>
                  <a:srgbClr val="535353"/>
                </a:solidFill>
                <a:latin typeface="微软雅黑" pitchFamily="34" charset="-122"/>
                <a:ea typeface="微软雅黑" pitchFamily="34" charset="-122"/>
                <a:sym typeface="Times Roman" charset="0"/>
              </a:rPr>
              <a:t>曾在国内三大商品交易所之一任期货策略交易平台负责人</a:t>
            </a:r>
          </a:p>
          <a:p>
            <a:pPr marL="228600" indent="-228600">
              <a:lnSpc>
                <a:spcPct val="120000"/>
              </a:lnSpc>
              <a:buFont typeface="Wingdings" panose="05000000000000000000" pitchFamily="2" charset="2"/>
              <a:buChar char="u"/>
            </a:pPr>
            <a:r>
              <a:rPr lang="zh-CN" altLang="en-US" sz="1500" dirty="0">
                <a:solidFill>
                  <a:srgbClr val="535353"/>
                </a:solidFill>
                <a:latin typeface="微软雅黑" pitchFamily="34" charset="-122"/>
                <a:ea typeface="微软雅黑" pitchFamily="34" charset="-122"/>
                <a:sym typeface="Times Roman" charset="0"/>
              </a:rPr>
              <a:t>原知名互金行业的创业公司任架构师。负责日活</a:t>
            </a:r>
            <a:r>
              <a:rPr lang="en-US" altLang="zh-CN" sz="1500" dirty="0">
                <a:solidFill>
                  <a:srgbClr val="535353"/>
                </a:solidFill>
                <a:latin typeface="微软雅黑" pitchFamily="34" charset="-122"/>
                <a:ea typeface="微软雅黑" pitchFamily="34" charset="-122"/>
                <a:sym typeface="Times Roman" charset="0"/>
              </a:rPr>
              <a:t>50</a:t>
            </a:r>
            <a:r>
              <a:rPr lang="zh-CN" altLang="en-US" sz="1500" dirty="0">
                <a:solidFill>
                  <a:srgbClr val="535353"/>
                </a:solidFill>
                <a:latin typeface="微软雅黑" pitchFamily="34" charset="-122"/>
                <a:ea typeface="微软雅黑" pitchFamily="34" charset="-122"/>
                <a:sym typeface="Times Roman" charset="0"/>
              </a:rPr>
              <a:t>万级模拟炒股软件架构设计</a:t>
            </a:r>
            <a:endParaRPr lang="en-US" altLang="zh-CN" sz="1500" dirty="0">
              <a:solidFill>
                <a:srgbClr val="535353"/>
              </a:solidFill>
              <a:latin typeface="微软雅黑" pitchFamily="34" charset="-122"/>
              <a:ea typeface="微软雅黑" pitchFamily="34" charset="-122"/>
              <a:sym typeface="Times Roman" charset="0"/>
            </a:endParaRPr>
          </a:p>
          <a:p>
            <a:pPr marL="228600" indent="-228600">
              <a:lnSpc>
                <a:spcPct val="120000"/>
              </a:lnSpc>
              <a:buFont typeface="Wingdings" panose="05000000000000000000" pitchFamily="2" charset="2"/>
              <a:buChar char="u"/>
            </a:pPr>
            <a:r>
              <a:rPr lang="zh-CN" altLang="en-US" sz="1500" dirty="0">
                <a:solidFill>
                  <a:srgbClr val="535353"/>
                </a:solidFill>
                <a:latin typeface="微软雅黑" pitchFamily="34" charset="-122"/>
                <a:ea typeface="微软雅黑" pitchFamily="34" charset="-122"/>
                <a:sym typeface="Times Roman" charset="0"/>
              </a:rPr>
              <a:t>连续创业者，薪航向公司创始人，</a:t>
            </a:r>
            <a:r>
              <a:rPr lang="en-US" altLang="zh-CN" sz="1500" dirty="0">
                <a:solidFill>
                  <a:srgbClr val="535353"/>
                </a:solidFill>
                <a:latin typeface="微软雅黑" pitchFamily="34" charset="-122"/>
                <a:ea typeface="微软雅黑" pitchFamily="34" charset="-122"/>
                <a:sym typeface="Times Roman" charset="0"/>
              </a:rPr>
              <a:t> </a:t>
            </a:r>
            <a:r>
              <a:rPr lang="en-US" altLang="zh-CN" sz="1500" dirty="0" err="1">
                <a:solidFill>
                  <a:srgbClr val="535353"/>
                </a:solidFill>
                <a:latin typeface="微软雅黑" pitchFamily="34" charset="-122"/>
                <a:ea typeface="微软雅黑" pitchFamily="34" charset="-122"/>
                <a:sym typeface="Times Roman" charset="0"/>
              </a:rPr>
              <a:t>smartchef</a:t>
            </a:r>
            <a:r>
              <a:rPr lang="zh-CN" altLang="en-US" sz="1500" dirty="0">
                <a:solidFill>
                  <a:srgbClr val="535353"/>
                </a:solidFill>
                <a:latin typeface="微软雅黑" pitchFamily="34" charset="-122"/>
                <a:ea typeface="微软雅黑" pitchFamily="34" charset="-122"/>
                <a:sym typeface="Times Roman" charset="0"/>
              </a:rPr>
              <a:t>创始人</a:t>
            </a:r>
            <a:endParaRPr lang="en-US" altLang="zh-CN" sz="1500" dirty="0">
              <a:solidFill>
                <a:srgbClr val="535353"/>
              </a:solidFill>
              <a:latin typeface="微软雅黑" pitchFamily="34" charset="-122"/>
              <a:ea typeface="微软雅黑" pitchFamily="34" charset="-122"/>
              <a:sym typeface="Times Roman" charset="0"/>
            </a:endParaRPr>
          </a:p>
          <a:p>
            <a:pPr marL="228600" indent="-228600">
              <a:lnSpc>
                <a:spcPct val="120000"/>
              </a:lnSpc>
              <a:buFont typeface="Wingdings" panose="05000000000000000000" pitchFamily="2" charset="2"/>
              <a:buChar char="u"/>
            </a:pPr>
            <a:r>
              <a:rPr lang="zh-CN" altLang="en-US" sz="1500" dirty="0">
                <a:solidFill>
                  <a:srgbClr val="535353"/>
                </a:solidFill>
                <a:latin typeface="微软雅黑" pitchFamily="34" charset="-122"/>
                <a:ea typeface="微软雅黑" pitchFamily="34" charset="-122"/>
                <a:sym typeface="Times Roman" charset="0"/>
              </a:rPr>
              <a:t>某培训业上市公司金牌讲师，负责项目实训和就业指导阶段，毕业学员逾千人</a:t>
            </a:r>
          </a:p>
          <a:p>
            <a:pPr marL="257175" indent="-257175">
              <a:lnSpc>
                <a:spcPct val="120000"/>
              </a:lnSpc>
              <a:buFont typeface="Wingdings" panose="05000000000000000000" pitchFamily="2" charset="2"/>
              <a:buChar char="u"/>
            </a:pPr>
            <a:r>
              <a:rPr lang="zh-CN" altLang="en-US" sz="1500" dirty="0">
                <a:solidFill>
                  <a:srgbClr val="535353"/>
                </a:solidFill>
                <a:latin typeface="微软雅黑" pitchFamily="34" charset="-122"/>
                <a:ea typeface="微软雅黑" pitchFamily="34" charset="-122"/>
                <a:sym typeface="Times Roman" charset="0"/>
              </a:rPr>
              <a:t>入驻某在线教育平台，目前</a:t>
            </a:r>
            <a:r>
              <a:rPr lang="en-US" altLang="zh-CN" sz="1500" dirty="0">
                <a:solidFill>
                  <a:srgbClr val="535353"/>
                </a:solidFill>
                <a:latin typeface="微软雅黑" pitchFamily="34" charset="-122"/>
                <a:ea typeface="微软雅黑" pitchFamily="34" charset="-122"/>
                <a:sym typeface="Times Roman" charset="0"/>
              </a:rPr>
              <a:t>Java</a:t>
            </a:r>
            <a:r>
              <a:rPr lang="zh-CN" altLang="en-US" sz="1500" dirty="0">
                <a:solidFill>
                  <a:srgbClr val="535353"/>
                </a:solidFill>
                <a:latin typeface="微软雅黑" pitchFamily="34" charset="-122"/>
                <a:ea typeface="微软雅黑" pitchFamily="34" charset="-122"/>
                <a:sym typeface="Times Roman" charset="0"/>
              </a:rPr>
              <a:t>学科类热门讲师排名前五</a:t>
            </a:r>
          </a:p>
        </p:txBody>
      </p:sp>
      <p:sp>
        <p:nvSpPr>
          <p:cNvPr id="3084" name="Text Box 12"/>
          <p:cNvSpPr txBox="1"/>
          <p:nvPr/>
        </p:nvSpPr>
        <p:spPr bwMode="auto">
          <a:xfrm>
            <a:off x="721895" y="1699364"/>
            <a:ext cx="5049322" cy="38600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lvl1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charset="0"/>
                <a:ea typeface="Helvetica" charset="0"/>
                <a:cs typeface="Helvetica" charset="0"/>
                <a:sym typeface="Helvetica" charset="0"/>
              </a:defRPr>
            </a:lvl1pPr>
            <a:lvl2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charset="0"/>
                <a:ea typeface="Helvetica" charset="0"/>
                <a:cs typeface="Helvetica" charset="0"/>
                <a:sym typeface="Helvetica" charset="0"/>
              </a:defRPr>
            </a:lvl2pPr>
            <a:lvl3pPr indent="457200"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charset="0"/>
                <a:ea typeface="Helvetica" charset="0"/>
                <a:cs typeface="Helvetica" charset="0"/>
                <a:sym typeface="Helvetica" charset="0"/>
              </a:defRPr>
            </a:lvl3pPr>
            <a:lvl4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charset="0"/>
                <a:ea typeface="Helvetica" charset="0"/>
                <a:cs typeface="Helvetica" charset="0"/>
                <a:sym typeface="Helvetica" charset="0"/>
              </a:defRPr>
            </a:lvl4pPr>
            <a:lvl5pPr defTabSz="127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charset="0"/>
                <a:ea typeface="Helvetica" charset="0"/>
                <a:cs typeface="Helvetica" charset="0"/>
                <a:sym typeface="Helvetica" charset="0"/>
              </a:defRPr>
            </a:lvl5pPr>
            <a:lvl6pPr marL="457200" algn="ctr" defTabSz="1270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charset="0"/>
                <a:ea typeface="Helvetica" charset="0"/>
                <a:cs typeface="Helvetica" charset="0"/>
                <a:sym typeface="Helvetica" charset="0"/>
              </a:defRPr>
            </a:lvl6pPr>
            <a:lvl7pPr marL="914400" algn="ctr" defTabSz="1270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charset="0"/>
                <a:ea typeface="Helvetica" charset="0"/>
                <a:cs typeface="Helvetica" charset="0"/>
                <a:sym typeface="Helvetica" charset="0"/>
              </a:defRPr>
            </a:lvl7pPr>
            <a:lvl8pPr marL="1371600" algn="ctr" defTabSz="1270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charset="0"/>
                <a:ea typeface="Helvetica" charset="0"/>
                <a:cs typeface="Helvetica" charset="0"/>
                <a:sym typeface="Helvetica" charset="0"/>
              </a:defRPr>
            </a:lvl8pPr>
            <a:lvl9pPr marL="1828800" algn="ctr" defTabSz="12700" fontAlgn="base" hangingPunct="0">
              <a:spcBef>
                <a:spcPct val="0"/>
              </a:spcBef>
              <a:spcAft>
                <a:spcPct val="0"/>
              </a:spcAft>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3000">
                <a:solidFill>
                  <a:srgbClr val="000000"/>
                </a:solidFill>
                <a:latin typeface="Helvetica" charset="0"/>
                <a:ea typeface="Helvetica" charset="0"/>
                <a:cs typeface="Helvetica" charset="0"/>
                <a:sym typeface="Helvetica" charset="0"/>
              </a:defRPr>
            </a:lvl9pPr>
          </a:lstStyle>
          <a:p>
            <a:pPr>
              <a:lnSpc>
                <a:spcPct val="150000"/>
              </a:lnSpc>
            </a:pPr>
            <a:r>
              <a:rPr lang="en-US" altLang="zh-CN" sz="1500" b="1" dirty="0">
                <a:latin typeface="微软雅黑" pitchFamily="34" charset="-122"/>
                <a:ea typeface="微软雅黑" pitchFamily="34" charset="-122"/>
                <a:cs typeface="Times Roman" charset="0"/>
                <a:sym typeface="Times Roman" charset="0"/>
              </a:rPr>
              <a:t>day01</a:t>
            </a:r>
            <a:r>
              <a:rPr lang="zh-CN" altLang="en-US" sz="1500" b="1" dirty="0">
                <a:latin typeface="微软雅黑" pitchFamily="34" charset="-122"/>
                <a:ea typeface="微软雅黑" pitchFamily="34" charset="-122"/>
                <a:cs typeface="Times Roman" charset="0"/>
                <a:sym typeface="Times Roman" charset="0"/>
              </a:rPr>
              <a:t>、</a:t>
            </a:r>
            <a:r>
              <a:rPr lang="en-US" altLang="zh-CN" sz="1500" b="1" dirty="0" err="1">
                <a:latin typeface="微软雅黑" pitchFamily="34" charset="-122"/>
                <a:ea typeface="微软雅黑" pitchFamily="34" charset="-122"/>
                <a:cs typeface="Times Roman" charset="0"/>
                <a:sym typeface="Times Roman" charset="0"/>
              </a:rPr>
              <a:t>Redis</a:t>
            </a:r>
            <a:r>
              <a:rPr lang="zh-CN" altLang="en-US" sz="1500" b="1" dirty="0">
                <a:latin typeface="微软雅黑" pitchFamily="34" charset="-122"/>
                <a:ea typeface="微软雅黑" pitchFamily="34" charset="-122"/>
                <a:cs typeface="Times Roman" charset="0"/>
                <a:sym typeface="Times Roman" charset="0"/>
              </a:rPr>
              <a:t>核心解密</a:t>
            </a:r>
            <a:r>
              <a:rPr lang="zh-CN" altLang="en-US" sz="1500" b="1" dirty="0" smtClean="0">
                <a:latin typeface="微软雅黑" pitchFamily="34" charset="-122"/>
                <a:ea typeface="微软雅黑" pitchFamily="34" charset="-122"/>
                <a:cs typeface="Times Roman" charset="0"/>
                <a:sym typeface="Times Roman" charset="0"/>
              </a:rPr>
              <a:t>篇</a:t>
            </a:r>
            <a:endParaRPr lang="en-US" altLang="zh-CN" sz="1500" b="1" dirty="0" smtClean="0">
              <a:latin typeface="微软雅黑" pitchFamily="34" charset="-122"/>
              <a:ea typeface="微软雅黑" pitchFamily="34" charset="-122"/>
              <a:cs typeface="Times Roman" charset="0"/>
              <a:sym typeface="Times Roman" charset="0"/>
            </a:endParaRPr>
          </a:p>
          <a:p>
            <a:pPr>
              <a:lnSpc>
                <a:spcPct val="150000"/>
              </a:lnSpc>
            </a:pPr>
            <a:r>
              <a:rPr lang="en-US" altLang="zh-CN" sz="1500" dirty="0" smtClean="0">
                <a:latin typeface="微软雅黑" pitchFamily="34" charset="-122"/>
                <a:ea typeface="微软雅黑" pitchFamily="34" charset="-122"/>
                <a:cs typeface="Times Roman" charset="0"/>
                <a:sym typeface="Times Roman" charset="0"/>
              </a:rPr>
              <a:t>	</a:t>
            </a:r>
            <a:r>
              <a:rPr lang="en-US" altLang="zh-CN" sz="1500" dirty="0" err="1" smtClean="0">
                <a:latin typeface="微软雅黑" pitchFamily="34" charset="-122"/>
                <a:ea typeface="微软雅黑" pitchFamily="34" charset="-122"/>
                <a:cs typeface="Times Roman" charset="0"/>
                <a:sym typeface="Times Roman" charset="0"/>
              </a:rPr>
              <a:t>Redis</a:t>
            </a:r>
            <a:r>
              <a:rPr lang="zh-CN" altLang="en-US" sz="1500" dirty="0" smtClean="0">
                <a:latin typeface="微软雅黑" pitchFamily="34" charset="-122"/>
                <a:ea typeface="微软雅黑" pitchFamily="34" charset="-122"/>
                <a:cs typeface="Times Roman" charset="0"/>
                <a:sym typeface="Times Roman" charset="0"/>
              </a:rPr>
              <a:t>数据结构及内部编码</a:t>
            </a:r>
            <a:endParaRPr lang="en-US" altLang="zh-CN" sz="1500" dirty="0" smtClean="0">
              <a:latin typeface="微软雅黑" pitchFamily="34" charset="-122"/>
              <a:ea typeface="微软雅黑" pitchFamily="34" charset="-122"/>
              <a:cs typeface="Times Roman" charset="0"/>
              <a:sym typeface="Times Roman" charset="0"/>
            </a:endParaRPr>
          </a:p>
          <a:p>
            <a:pPr>
              <a:lnSpc>
                <a:spcPct val="150000"/>
              </a:lnSpc>
            </a:pPr>
            <a:r>
              <a:rPr lang="en-US" altLang="zh-CN" sz="1500" dirty="0" smtClean="0">
                <a:latin typeface="微软雅黑" pitchFamily="34" charset="-122"/>
                <a:ea typeface="微软雅黑" pitchFamily="34" charset="-122"/>
                <a:cs typeface="Times Roman" charset="0"/>
                <a:sym typeface="Times Roman" charset="0"/>
              </a:rPr>
              <a:t>      </a:t>
            </a:r>
            <a:r>
              <a:rPr lang="en-US" altLang="zh-CN" sz="1500" dirty="0" err="1" smtClean="0">
                <a:latin typeface="微软雅黑" pitchFamily="34" charset="-122"/>
                <a:ea typeface="微软雅黑" pitchFamily="34" charset="-122"/>
                <a:cs typeface="Times Roman" charset="0"/>
                <a:sym typeface="Times Roman" charset="0"/>
              </a:rPr>
              <a:t>BitMaps</a:t>
            </a:r>
            <a:r>
              <a:rPr lang="zh-CN" altLang="en-US" sz="1500" dirty="0">
                <a:latin typeface="微软雅黑" pitchFamily="34" charset="-122"/>
                <a:ea typeface="微软雅黑" pitchFamily="34" charset="-122"/>
                <a:cs typeface="Times Roman" charset="0"/>
                <a:sym typeface="Times Roman" charset="0"/>
              </a:rPr>
              <a:t>、</a:t>
            </a:r>
            <a:r>
              <a:rPr lang="en-US" altLang="zh-CN" sz="1500" dirty="0" err="1">
                <a:latin typeface="微软雅黑" pitchFamily="34" charset="-122"/>
                <a:ea typeface="微软雅黑" pitchFamily="34" charset="-122"/>
                <a:cs typeface="Times Roman" charset="0"/>
                <a:sym typeface="Times Roman" charset="0"/>
              </a:rPr>
              <a:t>HyperLogLog</a:t>
            </a:r>
            <a:r>
              <a:rPr lang="zh-CN" altLang="en-US" sz="1500" dirty="0">
                <a:latin typeface="微软雅黑" pitchFamily="34" charset="-122"/>
                <a:ea typeface="微软雅黑" pitchFamily="34" charset="-122"/>
                <a:cs typeface="Times Roman" charset="0"/>
                <a:sym typeface="Times Roman" charset="0"/>
              </a:rPr>
              <a:t>、</a:t>
            </a:r>
            <a:r>
              <a:rPr lang="en-US" altLang="zh-CN" sz="1500" dirty="0" smtClean="0">
                <a:latin typeface="微软雅黑" pitchFamily="34" charset="-122"/>
                <a:ea typeface="微软雅黑" pitchFamily="34" charset="-122"/>
                <a:cs typeface="Times Roman" charset="0"/>
                <a:sym typeface="Times Roman" charset="0"/>
              </a:rPr>
              <a:t>Geospatial</a:t>
            </a:r>
            <a:r>
              <a:rPr lang="zh-CN" altLang="en-US" sz="1500" dirty="0" smtClean="0">
                <a:latin typeface="微软雅黑" pitchFamily="34" charset="-122"/>
                <a:ea typeface="微软雅黑" pitchFamily="34" charset="-122"/>
                <a:cs typeface="Times Roman" charset="0"/>
                <a:sym typeface="Times Roman" charset="0"/>
              </a:rPr>
              <a:t>高级数据结构</a:t>
            </a:r>
            <a:r>
              <a:rPr lang="en-US" altLang="zh-CN" sz="1500" dirty="0" smtClean="0">
                <a:latin typeface="微软雅黑" pitchFamily="34" charset="-122"/>
                <a:ea typeface="微软雅黑" pitchFamily="34" charset="-122"/>
                <a:cs typeface="Times Roman" charset="0"/>
                <a:sym typeface="Times Roman" charset="0"/>
              </a:rPr>
              <a:t>	</a:t>
            </a:r>
            <a:r>
              <a:rPr lang="en-US" altLang="zh-CN" sz="1500" dirty="0" err="1" smtClean="0">
                <a:latin typeface="微软雅黑" pitchFamily="34" charset="-122"/>
                <a:ea typeface="微软雅黑" pitchFamily="34" charset="-122"/>
                <a:cs typeface="Times Roman" charset="0"/>
                <a:sym typeface="Times Roman" charset="0"/>
              </a:rPr>
              <a:t>Redis</a:t>
            </a:r>
            <a:r>
              <a:rPr lang="zh-CN" altLang="en-US" sz="1500" dirty="0">
                <a:latin typeface="微软雅黑" pitchFamily="34" charset="-122"/>
                <a:ea typeface="微软雅黑" pitchFamily="34" charset="-122"/>
                <a:cs typeface="Times Roman" charset="0"/>
                <a:sym typeface="Times Roman" charset="0"/>
              </a:rPr>
              <a:t>内存策略及</a:t>
            </a:r>
            <a:r>
              <a:rPr lang="zh-CN" altLang="en-US" sz="1500" dirty="0" smtClean="0">
                <a:latin typeface="微软雅黑" pitchFamily="34" charset="-122"/>
                <a:ea typeface="微软雅黑" pitchFamily="34" charset="-122"/>
                <a:cs typeface="Times Roman" charset="0"/>
                <a:sym typeface="Times Roman" charset="0"/>
              </a:rPr>
              <a:t>优化</a:t>
            </a:r>
            <a:endParaRPr lang="en-US" altLang="zh-CN" sz="1500" dirty="0" smtClean="0">
              <a:latin typeface="微软雅黑" pitchFamily="34" charset="-122"/>
              <a:ea typeface="微软雅黑" pitchFamily="34" charset="-122"/>
              <a:cs typeface="Times Roman" charset="0"/>
              <a:sym typeface="Times Roman" charset="0"/>
            </a:endParaRPr>
          </a:p>
          <a:p>
            <a:pPr>
              <a:lnSpc>
                <a:spcPct val="150000"/>
              </a:lnSpc>
            </a:pPr>
            <a:r>
              <a:rPr lang="en-US" altLang="zh-CN" sz="1500" b="1" dirty="0" smtClean="0">
                <a:latin typeface="微软雅黑" pitchFamily="34" charset="-122"/>
                <a:ea typeface="微软雅黑" pitchFamily="34" charset="-122"/>
                <a:cs typeface="Times Roman" charset="0"/>
                <a:sym typeface="Times Roman" charset="0"/>
              </a:rPr>
              <a:t>Day02</a:t>
            </a:r>
            <a:r>
              <a:rPr lang="zh-CN" altLang="en-US" sz="1500" b="1" dirty="0" smtClean="0">
                <a:latin typeface="微软雅黑" pitchFamily="34" charset="-122"/>
                <a:ea typeface="微软雅黑" pitchFamily="34" charset="-122"/>
                <a:cs typeface="Times Roman" charset="0"/>
                <a:sym typeface="Times Roman" charset="0"/>
              </a:rPr>
              <a:t>、</a:t>
            </a:r>
            <a:r>
              <a:rPr lang="en-US" altLang="zh-CN" sz="1500" b="1" dirty="0" smtClean="0">
                <a:latin typeface="微软雅黑" pitchFamily="34" charset="-122"/>
                <a:ea typeface="微软雅黑" pitchFamily="34" charset="-122"/>
                <a:cs typeface="Times Roman" charset="0"/>
                <a:sym typeface="Times Roman" charset="0"/>
              </a:rPr>
              <a:t> </a:t>
            </a:r>
            <a:r>
              <a:rPr lang="zh-CN" altLang="en-US" sz="1500" b="1" dirty="0" smtClean="0">
                <a:latin typeface="微软雅黑" pitchFamily="34" charset="-122"/>
                <a:ea typeface="微软雅黑" pitchFamily="34" charset="-122"/>
                <a:cs typeface="Times Roman" charset="0"/>
                <a:sym typeface="Times Roman" charset="0"/>
              </a:rPr>
              <a:t>秒杀案例</a:t>
            </a:r>
            <a:endParaRPr lang="en-US" altLang="zh-CN" sz="1500" b="1" dirty="0" smtClean="0">
              <a:latin typeface="微软雅黑" pitchFamily="34" charset="-122"/>
              <a:ea typeface="微软雅黑" pitchFamily="34" charset="-122"/>
              <a:cs typeface="Times Roman" charset="0"/>
              <a:sym typeface="Times Roman" charset="0"/>
            </a:endParaRPr>
          </a:p>
          <a:p>
            <a:pPr>
              <a:lnSpc>
                <a:spcPct val="150000"/>
              </a:lnSpc>
            </a:pPr>
            <a:r>
              <a:rPr lang="en-US" altLang="zh-CN" sz="1500" dirty="0" smtClean="0">
                <a:latin typeface="微软雅黑" pitchFamily="34" charset="-122"/>
                <a:ea typeface="微软雅黑" pitchFamily="34" charset="-122"/>
                <a:cs typeface="Times Roman" charset="0"/>
                <a:sym typeface="Times Roman" charset="0"/>
              </a:rPr>
              <a:t>	 </a:t>
            </a:r>
            <a:r>
              <a:rPr lang="zh-CN" altLang="en-US" sz="1500" dirty="0" smtClean="0">
                <a:latin typeface="微软雅黑" pitchFamily="34" charset="-122"/>
                <a:ea typeface="微软雅黑" pitchFamily="34" charset="-122"/>
                <a:cs typeface="Times Roman" charset="0"/>
                <a:sym typeface="Times Roman" charset="0"/>
              </a:rPr>
              <a:t>秒杀方案</a:t>
            </a:r>
            <a:endParaRPr lang="en-US" altLang="zh-CN" sz="1500" dirty="0" smtClean="0">
              <a:latin typeface="微软雅黑" pitchFamily="34" charset="-122"/>
              <a:ea typeface="微软雅黑" pitchFamily="34" charset="-122"/>
              <a:cs typeface="Times Roman" charset="0"/>
              <a:sym typeface="Times Roman" charset="0"/>
            </a:endParaRPr>
          </a:p>
          <a:p>
            <a:pPr>
              <a:lnSpc>
                <a:spcPct val="150000"/>
              </a:lnSpc>
            </a:pPr>
            <a:r>
              <a:rPr lang="en-US" altLang="zh-CN" sz="1500" dirty="0">
                <a:latin typeface="微软雅黑" pitchFamily="34" charset="-122"/>
                <a:ea typeface="微软雅黑" pitchFamily="34" charset="-122"/>
                <a:cs typeface="Times Roman" charset="0"/>
                <a:sym typeface="Times Roman" charset="0"/>
              </a:rPr>
              <a:t> </a:t>
            </a:r>
            <a:r>
              <a:rPr lang="en-US" altLang="zh-CN" sz="1500" dirty="0" smtClean="0">
                <a:latin typeface="微软雅黑" pitchFamily="34" charset="-122"/>
                <a:ea typeface="微软雅黑" pitchFamily="34" charset="-122"/>
                <a:cs typeface="Times Roman" charset="0"/>
                <a:sym typeface="Times Roman" charset="0"/>
              </a:rPr>
              <a:t>      </a:t>
            </a:r>
            <a:r>
              <a:rPr lang="zh-CN" altLang="en-US" sz="1500" dirty="0" smtClean="0">
                <a:latin typeface="微软雅黑" pitchFamily="34" charset="-122"/>
                <a:ea typeface="微软雅黑" pitchFamily="34" charset="-122"/>
                <a:cs typeface="Times Roman" charset="0"/>
                <a:sym typeface="Times Roman" charset="0"/>
              </a:rPr>
              <a:t>热键重建</a:t>
            </a:r>
            <a:endParaRPr lang="en-US" altLang="zh-CN" sz="1500" dirty="0" smtClean="0">
              <a:latin typeface="微软雅黑" pitchFamily="34" charset="-122"/>
              <a:ea typeface="微软雅黑" pitchFamily="34" charset="-122"/>
              <a:cs typeface="Times Roman" charset="0"/>
              <a:sym typeface="Times Roman" charset="0"/>
            </a:endParaRPr>
          </a:p>
          <a:p>
            <a:pPr>
              <a:lnSpc>
                <a:spcPct val="150000"/>
              </a:lnSpc>
            </a:pPr>
            <a:r>
              <a:rPr lang="en-US" altLang="zh-CN" sz="1500" dirty="0" smtClean="0">
                <a:latin typeface="微软雅黑" pitchFamily="34" charset="-122"/>
                <a:ea typeface="微软雅黑" pitchFamily="34" charset="-122"/>
                <a:cs typeface="Times Roman" charset="0"/>
                <a:sym typeface="Times Roman" charset="0"/>
              </a:rPr>
              <a:t>	 </a:t>
            </a:r>
            <a:r>
              <a:rPr lang="en-US" altLang="zh-CN" sz="1500" dirty="0" err="1" smtClean="0">
                <a:latin typeface="微软雅黑" pitchFamily="34" charset="-122"/>
                <a:ea typeface="微软雅黑" pitchFamily="34" charset="-122"/>
                <a:cs typeface="Times Roman" charset="0"/>
                <a:sym typeface="Times Roman" charset="0"/>
              </a:rPr>
              <a:t>Redis</a:t>
            </a:r>
            <a:r>
              <a:rPr lang="zh-CN" altLang="en-US" sz="1500" dirty="0" smtClean="0">
                <a:latin typeface="微软雅黑" pitchFamily="34" charset="-122"/>
                <a:ea typeface="微软雅黑" pitchFamily="34" charset="-122"/>
                <a:cs typeface="Times Roman" charset="0"/>
                <a:sym typeface="Times Roman" charset="0"/>
              </a:rPr>
              <a:t>方式的</a:t>
            </a:r>
            <a:r>
              <a:rPr lang="en-US" altLang="zh-CN" sz="1500" dirty="0" smtClean="0">
                <a:latin typeface="微软雅黑" pitchFamily="34" charset="-122"/>
                <a:ea typeface="微软雅黑" pitchFamily="34" charset="-122"/>
                <a:cs typeface="Times Roman" charset="0"/>
                <a:sym typeface="Times Roman" charset="0"/>
              </a:rPr>
              <a:t>MQ</a:t>
            </a:r>
            <a:r>
              <a:rPr lang="zh-CN" altLang="en-US" sz="1500" dirty="0" smtClean="0">
                <a:latin typeface="微软雅黑" pitchFamily="34" charset="-122"/>
                <a:ea typeface="微软雅黑" pitchFamily="34" charset="-122"/>
                <a:cs typeface="Times Roman" charset="0"/>
                <a:sym typeface="Times Roman" charset="0"/>
              </a:rPr>
              <a:t>解决方案</a:t>
            </a:r>
            <a:endParaRPr lang="en-US" altLang="zh-CN" sz="1500" dirty="0" smtClean="0">
              <a:latin typeface="微软雅黑" pitchFamily="34" charset="-122"/>
              <a:ea typeface="微软雅黑" pitchFamily="34" charset="-122"/>
              <a:cs typeface="Times Roman" charset="0"/>
              <a:sym typeface="Times Roman" charset="0"/>
            </a:endParaRPr>
          </a:p>
          <a:p>
            <a:pPr>
              <a:lnSpc>
                <a:spcPct val="150000"/>
              </a:lnSpc>
            </a:pPr>
            <a:r>
              <a:rPr lang="en-US" altLang="zh-CN" sz="1500" b="1" dirty="0" smtClean="0">
                <a:latin typeface="微软雅黑" pitchFamily="34" charset="-122"/>
                <a:ea typeface="微软雅黑" pitchFamily="34" charset="-122"/>
                <a:cs typeface="Times Roman" charset="0"/>
                <a:sym typeface="Times Roman" charset="0"/>
              </a:rPr>
              <a:t>Day03</a:t>
            </a:r>
            <a:r>
              <a:rPr lang="zh-CN" altLang="en-US" sz="1500" b="1" dirty="0" smtClean="0">
                <a:latin typeface="微软雅黑" pitchFamily="34" charset="-122"/>
                <a:ea typeface="微软雅黑" pitchFamily="34" charset="-122"/>
                <a:cs typeface="Times Roman" charset="0"/>
                <a:sym typeface="Times Roman" charset="0"/>
              </a:rPr>
              <a:t>、内容实验室实战</a:t>
            </a:r>
            <a:endParaRPr lang="en-US" altLang="zh-CN" sz="1500" b="1" dirty="0" smtClean="0">
              <a:latin typeface="微软雅黑" pitchFamily="34" charset="-122"/>
              <a:ea typeface="微软雅黑" pitchFamily="34" charset="-122"/>
              <a:cs typeface="Times Roman" charset="0"/>
              <a:sym typeface="Times Roman" charset="0"/>
            </a:endParaRPr>
          </a:p>
          <a:p>
            <a:pPr>
              <a:lnSpc>
                <a:spcPct val="150000"/>
              </a:lnSpc>
            </a:pPr>
            <a:r>
              <a:rPr lang="en-US" altLang="zh-CN" sz="1500" dirty="0" smtClean="0">
                <a:latin typeface="微软雅黑" pitchFamily="34" charset="-122"/>
                <a:ea typeface="微软雅黑" pitchFamily="34" charset="-122"/>
                <a:cs typeface="Times Roman" charset="0"/>
                <a:sym typeface="Times Roman" charset="0"/>
              </a:rPr>
              <a:t>	</a:t>
            </a:r>
            <a:r>
              <a:rPr lang="en-US" altLang="zh-CN" sz="1500" dirty="0" err="1" smtClean="0">
                <a:latin typeface="微软雅黑" pitchFamily="34" charset="-122"/>
                <a:ea typeface="微软雅黑" pitchFamily="34" charset="-122"/>
                <a:cs typeface="Times Roman" charset="0"/>
                <a:sym typeface="Times Roman" charset="0"/>
              </a:rPr>
              <a:t>Redis</a:t>
            </a:r>
            <a:r>
              <a:rPr lang="zh-CN" altLang="en-US" sz="1500" dirty="0">
                <a:latin typeface="微软雅黑" pitchFamily="34" charset="-122"/>
                <a:ea typeface="微软雅黑" pitchFamily="34" charset="-122"/>
                <a:cs typeface="Times Roman" charset="0"/>
                <a:sym typeface="Times Roman" charset="0"/>
              </a:rPr>
              <a:t>分布式锁</a:t>
            </a:r>
            <a:endParaRPr lang="en-US" altLang="zh-CN" sz="1500" dirty="0" smtClean="0">
              <a:latin typeface="微软雅黑" pitchFamily="34" charset="-122"/>
              <a:ea typeface="微软雅黑" pitchFamily="34" charset="-122"/>
              <a:cs typeface="Times Roman" charset="0"/>
              <a:sym typeface="Times Roman" charset="0"/>
            </a:endParaRPr>
          </a:p>
          <a:p>
            <a:pPr>
              <a:lnSpc>
                <a:spcPct val="150000"/>
              </a:lnSpc>
            </a:pPr>
            <a:r>
              <a:rPr lang="en-US" altLang="zh-CN" sz="1500" dirty="0" smtClean="0">
                <a:latin typeface="微软雅黑" pitchFamily="34" charset="-122"/>
                <a:ea typeface="微软雅黑" pitchFamily="34" charset="-122"/>
                <a:cs typeface="Times Roman" charset="0"/>
                <a:sym typeface="Times Roman" charset="0"/>
              </a:rPr>
              <a:t>	</a:t>
            </a:r>
            <a:r>
              <a:rPr lang="zh-CN" altLang="en-US" sz="1500" dirty="0" smtClean="0">
                <a:latin typeface="微软雅黑" pitchFamily="34" charset="-122"/>
                <a:ea typeface="微软雅黑" pitchFamily="34" charset="-122"/>
                <a:cs typeface="Times Roman" charset="0"/>
                <a:sym typeface="Times Roman" charset="0"/>
              </a:rPr>
              <a:t>秒杀无锁化解决方案</a:t>
            </a:r>
            <a:endParaRPr lang="zh-CN" altLang="en-US" sz="1500" dirty="0">
              <a:latin typeface="微软雅黑" pitchFamily="34" charset="-122"/>
              <a:ea typeface="微软雅黑" pitchFamily="34" charset="-122"/>
              <a:cs typeface="Times Roman" charset="0"/>
              <a:sym typeface="Times Roman" charset="0"/>
            </a:endParaRPr>
          </a:p>
        </p:txBody>
      </p:sp>
      <p:sp>
        <p:nvSpPr>
          <p:cNvPr id="3085" name="Text Box 13" descr="文本框 8"/>
          <p:cNvSpPr txBox="1"/>
          <p:nvPr/>
        </p:nvSpPr>
        <p:spPr bwMode="auto">
          <a:xfrm>
            <a:off x="833225" y="6156499"/>
            <a:ext cx="2997615" cy="3129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25400" tIns="25400" rIns="25400" bIns="25400" anchor="ctr">
            <a:spAutoFit/>
          </a:bodyPr>
          <a:lstStyle/>
          <a:p>
            <a:r>
              <a:rPr lang="zh-CN" altLang="en-US" sz="1700" b="1" dirty="0">
                <a:latin typeface="Helvetica Neue Medium" panose="02000503000000020004" charset="0"/>
                <a:ea typeface="宋体" pitchFamily="2" charset="-122"/>
                <a:sym typeface="Helvetica Neue Medium" panose="02000503000000020004" charset="0"/>
              </a:rPr>
              <a:t>今晚</a:t>
            </a:r>
            <a:r>
              <a:rPr lang="zh-CN" altLang="zh-CN" sz="1700" b="1" dirty="0">
                <a:latin typeface="Helvetica Neue Medium" panose="02000503000000020004" charset="0"/>
                <a:ea typeface="Helvetica Neue Medium" panose="02000503000000020004" charset="0"/>
                <a:cs typeface="Helvetica Neue Medium" panose="02000503000000020004" charset="0"/>
                <a:sym typeface="Helvetica Neue Medium" panose="02000503000000020004" charset="0"/>
              </a:rPr>
              <a:t>20:00</a:t>
            </a:r>
            <a:r>
              <a:rPr lang="zh-CN" altLang="en-US" sz="1700" b="1" dirty="0">
                <a:latin typeface="Helvetica Neue Medium" panose="02000503000000020004" charset="0"/>
                <a:ea typeface="宋体" pitchFamily="2" charset="-122"/>
                <a:sym typeface="Helvetica Neue Medium" panose="02000503000000020004" charset="0"/>
              </a:rPr>
              <a:t>准时开课，请稍后</a:t>
            </a:r>
            <a:r>
              <a:rPr lang="zh-CN" altLang="zh-CN" sz="1700" b="1" dirty="0">
                <a:latin typeface="Helvetica Neue Medium" panose="02000503000000020004" charset="0"/>
                <a:ea typeface="Helvetica Neue Medium" panose="02000503000000020004" charset="0"/>
                <a:cs typeface="Helvetica Neue Medium" panose="02000503000000020004" charset="0"/>
                <a:sym typeface="Helvetica Neue Medium" panose="02000503000000020004" charset="0"/>
              </a:rPr>
              <a:t>…</a:t>
            </a:r>
          </a:p>
        </p:txBody>
      </p:sp>
      <p:pic>
        <p:nvPicPr>
          <p:cNvPr id="1026" name="Picture 2" descr="C:\Users\Administrator\Downloads\20207818416917_8437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0216" y="1647031"/>
            <a:ext cx="1290638" cy="1290638"/>
          </a:xfrm>
          <a:prstGeom prst="ellipse">
            <a:avLst/>
          </a:prstGeom>
          <a:ln w="63500" cap="rnd">
            <a:solidFill>
              <a:srgbClr val="333333"/>
            </a:solidFill>
          </a:ln>
          <a:effectLst>
            <a:outerShdw blurRad="381000" dist="292100" dir="5400000" sx="-80000" sy="-18000" rotWithShape="0">
              <a:srgbClr val="000000">
                <a:alpha val="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6" name="图片 5" descr="截屏2022-02-22 下午5.07.14"/>
          <p:cNvPicPr>
            <a:picLocks noChangeAspect="1"/>
          </p:cNvPicPr>
          <p:nvPr/>
        </p:nvPicPr>
        <p:blipFill>
          <a:blip r:embed="rId4"/>
          <a:stretch>
            <a:fillRect/>
          </a:stretch>
        </p:blipFill>
        <p:spPr>
          <a:xfrm>
            <a:off x="9491980" y="152400"/>
            <a:ext cx="2476500" cy="7239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228"/>
          <p:cNvSpPr/>
          <p:nvPr/>
        </p:nvSpPr>
        <p:spPr>
          <a:xfrm>
            <a:off x="833120" y="1377315"/>
            <a:ext cx="2770505"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a:solidFill>
                  <a:srgbClr val="FFFFFF"/>
                </a:solidFill>
                <a:cs typeface="+mn-ea"/>
                <a:sym typeface="+mn-lt"/>
              </a:rPr>
              <a:t>Redis</a:t>
            </a:r>
            <a:r>
              <a:rPr lang="zh-CN" altLang="en-US" sz="2000" b="1" dirty="0">
                <a:solidFill>
                  <a:srgbClr val="FFFFFF"/>
                </a:solidFill>
                <a:cs typeface="+mn-ea"/>
                <a:sym typeface="+mn-lt"/>
              </a:rPr>
              <a:t>数据存储原理</a:t>
            </a:r>
          </a:p>
        </p:txBody>
      </p:sp>
      <p:sp>
        <p:nvSpPr>
          <p:cNvPr id="3" name="标题 2"/>
          <p:cNvSpPr>
            <a:spLocks noGrp="1"/>
          </p:cNvSpPr>
          <p:nvPr>
            <p:ph type="title"/>
          </p:nvPr>
        </p:nvSpPr>
        <p:spPr/>
        <p:txBody>
          <a:bodyPr/>
          <a:lstStyle/>
          <a:p>
            <a:r>
              <a:rPr lang="zh-CN" altLang="en-US" b="0" dirty="0">
                <a:solidFill>
                  <a:schemeClr val="tx1"/>
                </a:solidFill>
                <a:latin typeface="微软雅黑" pitchFamily="34" charset="-122"/>
                <a:ea typeface="微软雅黑" pitchFamily="34" charset="-122"/>
                <a:cs typeface="微软雅黑" pitchFamily="34" charset="-122"/>
                <a:sym typeface="+mn-lt"/>
              </a:rPr>
              <a:t>0</a:t>
            </a:r>
            <a:r>
              <a:rPr lang="en-US" altLang="zh-CN" b="0" dirty="0">
                <a:solidFill>
                  <a:schemeClr val="tx1"/>
                </a:solidFill>
                <a:latin typeface="微软雅黑" pitchFamily="34" charset="-122"/>
                <a:ea typeface="微软雅黑" pitchFamily="34" charset="-122"/>
                <a:cs typeface="微软雅黑" pitchFamily="34" charset="-122"/>
                <a:sym typeface="+mn-lt"/>
              </a:rPr>
              <a:t>8</a:t>
            </a:r>
            <a:r>
              <a:rPr lang="zh-CN" altLang="en-US" b="0" dirty="0">
                <a:solidFill>
                  <a:schemeClr val="tx1"/>
                </a:solidFill>
                <a:latin typeface="微软雅黑" pitchFamily="34" charset="-122"/>
                <a:ea typeface="微软雅黑" pitchFamily="34" charset="-122"/>
                <a:cs typeface="微软雅黑" pitchFamily="34" charset="-122"/>
                <a:sym typeface="+mn-lt"/>
              </a:rPr>
              <a:t>.Redis存储原理深入剖析</a:t>
            </a:r>
          </a:p>
        </p:txBody>
      </p:sp>
      <p:sp>
        <p:nvSpPr>
          <p:cNvPr id="4" name="文本框 3"/>
          <p:cNvSpPr txBox="1"/>
          <p:nvPr/>
        </p:nvSpPr>
        <p:spPr>
          <a:xfrm>
            <a:off x="833120" y="1736090"/>
            <a:ext cx="1871345" cy="1863725"/>
          </a:xfrm>
          <a:prstGeom prst="rect">
            <a:avLst/>
          </a:prstGeom>
          <a:noFill/>
        </p:spPr>
        <p:txBody>
          <a:bodyPr wrap="square" rtlCol="0">
            <a:spAutoFit/>
          </a:bodyPr>
          <a:lstStyle/>
          <a:p>
            <a:pPr marL="342900" lvl="0" indent="-342900">
              <a:lnSpc>
                <a:spcPct val="160000"/>
              </a:lnSpc>
              <a:buFont typeface="Wingdings" panose="05000000000000000000" charset="0"/>
              <a:buChar char="Ø"/>
            </a:pPr>
            <a:r>
              <a:rPr lang="en-US" altLang="zh-CN" dirty="0" err="1">
                <a:solidFill>
                  <a:schemeClr val="tx1"/>
                </a:solidFill>
                <a:latin typeface="微软雅黑" pitchFamily="34" charset="-122"/>
                <a:ea typeface="微软雅黑" pitchFamily="34" charset="-122"/>
                <a:cs typeface="+mn-ea"/>
                <a:sym typeface="+mn-lt"/>
              </a:rPr>
              <a:t>redisDB</a:t>
            </a:r>
            <a:endParaRPr lang="en-US" altLang="zh-CN" dirty="0">
              <a:solidFill>
                <a:schemeClr val="tx1"/>
              </a:solidFill>
              <a:latin typeface="微软雅黑" pitchFamily="34" charset="-122"/>
              <a:ea typeface="微软雅黑" pitchFamily="34" charset="-122"/>
              <a:cs typeface="+mn-ea"/>
              <a:sym typeface="+mn-lt"/>
            </a:endParaRPr>
          </a:p>
          <a:p>
            <a:pPr marL="342900" lvl="0" indent="-342900">
              <a:lnSpc>
                <a:spcPct val="160000"/>
              </a:lnSpc>
              <a:buFont typeface="Wingdings" panose="05000000000000000000" charset="0"/>
              <a:buChar char="Ø"/>
            </a:pPr>
            <a:r>
              <a:rPr lang="en-US" altLang="zh-CN" dirty="0" err="1">
                <a:solidFill>
                  <a:schemeClr val="tx1"/>
                </a:solidFill>
                <a:latin typeface="微软雅黑" pitchFamily="34" charset="-122"/>
                <a:ea typeface="微软雅黑" pitchFamily="34" charset="-122"/>
                <a:cs typeface="+mn-ea"/>
                <a:sym typeface="+mn-lt"/>
              </a:rPr>
              <a:t>dict</a:t>
            </a:r>
            <a:endParaRPr lang="en-US" altLang="zh-CN" dirty="0">
              <a:solidFill>
                <a:schemeClr val="tx1"/>
              </a:solidFill>
              <a:latin typeface="微软雅黑" pitchFamily="34" charset="-122"/>
              <a:ea typeface="微软雅黑" pitchFamily="34" charset="-122"/>
              <a:cs typeface="+mn-ea"/>
              <a:sym typeface="+mn-lt"/>
            </a:endParaRPr>
          </a:p>
          <a:p>
            <a:pPr marL="342900" lvl="0" indent="-342900">
              <a:lnSpc>
                <a:spcPct val="160000"/>
              </a:lnSpc>
              <a:buFont typeface="Wingdings" panose="05000000000000000000" charset="0"/>
              <a:buChar char="Ø"/>
            </a:pPr>
            <a:r>
              <a:rPr lang="en-US" altLang="zh-CN" dirty="0" err="1">
                <a:solidFill>
                  <a:schemeClr val="tx1"/>
                </a:solidFill>
                <a:latin typeface="微软雅黑" pitchFamily="34" charset="-122"/>
                <a:ea typeface="微软雅黑" pitchFamily="34" charset="-122"/>
                <a:cs typeface="+mn-ea"/>
                <a:sym typeface="+mn-lt"/>
              </a:rPr>
              <a:t>dictht</a:t>
            </a:r>
            <a:endParaRPr lang="en-US" altLang="zh-CN" dirty="0">
              <a:solidFill>
                <a:schemeClr val="tx1"/>
              </a:solidFill>
              <a:latin typeface="微软雅黑" pitchFamily="34" charset="-122"/>
              <a:ea typeface="微软雅黑" pitchFamily="34" charset="-122"/>
              <a:cs typeface="+mn-ea"/>
              <a:sym typeface="+mn-lt"/>
            </a:endParaRPr>
          </a:p>
          <a:p>
            <a:pPr marL="342900" lvl="0" indent="-342900">
              <a:lnSpc>
                <a:spcPct val="160000"/>
              </a:lnSpc>
              <a:buFont typeface="Wingdings" panose="05000000000000000000" charset="0"/>
              <a:buChar char="Ø"/>
            </a:pPr>
            <a:r>
              <a:rPr lang="zh-CN" altLang="en-US" dirty="0">
                <a:solidFill>
                  <a:schemeClr val="tx1"/>
                </a:solidFill>
                <a:latin typeface="微软雅黑" pitchFamily="34" charset="-122"/>
                <a:ea typeface="微软雅黑" pitchFamily="34" charset="-122"/>
                <a:cs typeface="+mn-ea"/>
                <a:sym typeface="+mn-lt"/>
              </a:rPr>
              <a:t>dictEntry</a:t>
            </a:r>
            <a:endParaRPr lang="zh-CN" altLang="en-US" sz="2000" dirty="0">
              <a:latin typeface="微软雅黑" pitchFamily="34" charset="-122"/>
              <a:ea typeface="微软雅黑" pitchFamily="34" charset="-122"/>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2935" y="2072640"/>
            <a:ext cx="2184400" cy="22225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7685" y="4611370"/>
            <a:ext cx="2374900" cy="14795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9400" y="3860800"/>
            <a:ext cx="2349500" cy="214630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04175" y="2072640"/>
            <a:ext cx="2247900" cy="1301750"/>
          </a:xfrm>
          <a:prstGeom prst="rect">
            <a:avLst/>
          </a:prstGeom>
        </p:spPr>
      </p:pic>
      <p:sp>
        <p:nvSpPr>
          <p:cNvPr id="10" name="灯片编号占位符 9"/>
          <p:cNvSpPr>
            <a:spLocks noGrp="1"/>
          </p:cNvSpPr>
          <p:nvPr>
            <p:ph type="sldNum" sz="quarter" idx="4294967295"/>
          </p:nvPr>
        </p:nvSpPr>
        <p:spPr>
          <a:xfrm>
            <a:off x="7915910" y="6011545"/>
            <a:ext cx="2743200" cy="365125"/>
          </a:xfrm>
          <a:prstGeom prst="rect">
            <a:avLst/>
          </a:prstGeom>
        </p:spPr>
        <p:txBody>
          <a:bodyPr/>
          <a:lstStyle/>
          <a:p>
            <a:fld id="{91F4948F-FA09-804A-9571-7BBAE1B6F77A}" type="slidenum">
              <a:rPr kumimoji="1" lang="zh-CN" altLang="en-US" smtClean="0">
                <a:latin typeface="+mn-lt"/>
                <a:ea typeface="+mn-ea"/>
                <a:cs typeface="+mn-ea"/>
                <a:sym typeface="+mn-lt"/>
              </a:rPr>
              <a:t>10</a:t>
            </a:fld>
            <a:endParaRPr kumimoji="1" lang="zh-CN" altLang="en-US">
              <a:latin typeface="+mn-lt"/>
              <a:ea typeface="+mn-ea"/>
              <a:cs typeface="+mn-ea"/>
              <a:sym typeface="+mn-lt"/>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228"/>
          <p:cNvSpPr/>
          <p:nvPr/>
        </p:nvSpPr>
        <p:spPr>
          <a:xfrm>
            <a:off x="833120" y="1353185"/>
            <a:ext cx="2802255"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a:solidFill>
                  <a:srgbClr val="FFFFFF"/>
                </a:solidFill>
                <a:cs typeface="+mn-ea"/>
                <a:sym typeface="+mn-lt"/>
              </a:rPr>
              <a:t>Redis</a:t>
            </a:r>
            <a:r>
              <a:rPr lang="zh-CN" altLang="en-US" sz="2000" b="1" dirty="0">
                <a:solidFill>
                  <a:srgbClr val="FFFFFF"/>
                </a:solidFill>
                <a:cs typeface="+mn-ea"/>
                <a:sym typeface="+mn-lt"/>
              </a:rPr>
              <a:t>数据存储原理</a:t>
            </a:r>
          </a:p>
        </p:txBody>
      </p:sp>
      <p:sp>
        <p:nvSpPr>
          <p:cNvPr id="3" name="标题 2"/>
          <p:cNvSpPr>
            <a:spLocks noGrp="1"/>
          </p:cNvSpPr>
          <p:nvPr>
            <p:ph type="title"/>
          </p:nvPr>
        </p:nvSpPr>
        <p:spPr/>
        <p:txBody>
          <a:bodyPr/>
          <a:lstStyle/>
          <a:p>
            <a:r>
              <a:rPr lang="zh-CN" altLang="en-US" b="0" dirty="0">
                <a:solidFill>
                  <a:schemeClr val="tx1"/>
                </a:solidFill>
                <a:latin typeface="微软雅黑" pitchFamily="34" charset="-122"/>
                <a:ea typeface="微软雅黑" pitchFamily="34" charset="-122"/>
                <a:cs typeface="微软雅黑" pitchFamily="34" charset="-122"/>
                <a:sym typeface="+mn-lt"/>
              </a:rPr>
              <a:t>0</a:t>
            </a:r>
            <a:r>
              <a:rPr lang="en-US" altLang="zh-CN" b="0" dirty="0">
                <a:solidFill>
                  <a:schemeClr val="tx1"/>
                </a:solidFill>
                <a:latin typeface="微软雅黑" pitchFamily="34" charset="-122"/>
                <a:ea typeface="微软雅黑" pitchFamily="34" charset="-122"/>
                <a:cs typeface="微软雅黑" pitchFamily="34" charset="-122"/>
                <a:sym typeface="+mn-lt"/>
              </a:rPr>
              <a:t>8</a:t>
            </a:r>
            <a:r>
              <a:rPr lang="zh-CN" altLang="en-US" b="0" dirty="0">
                <a:solidFill>
                  <a:schemeClr val="tx1"/>
                </a:solidFill>
                <a:latin typeface="微软雅黑" pitchFamily="34" charset="-122"/>
                <a:ea typeface="微软雅黑" pitchFamily="34" charset="-122"/>
                <a:cs typeface="微软雅黑" pitchFamily="34" charset="-122"/>
                <a:sym typeface="+mn-lt"/>
              </a:rPr>
              <a:t>.Redis存储原理深入剖析</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2235" y="2301240"/>
            <a:ext cx="7353300" cy="3937000"/>
          </a:xfrm>
          <a:prstGeom prst="rect">
            <a:avLst/>
          </a:prstGeom>
        </p:spPr>
      </p:pic>
      <p:sp>
        <p:nvSpPr>
          <p:cNvPr id="6" name="文本框 5"/>
          <p:cNvSpPr txBox="1"/>
          <p:nvPr/>
        </p:nvSpPr>
        <p:spPr>
          <a:xfrm>
            <a:off x="833120" y="1711960"/>
            <a:ext cx="1871345" cy="1863725"/>
          </a:xfrm>
          <a:prstGeom prst="rect">
            <a:avLst/>
          </a:prstGeom>
          <a:noFill/>
        </p:spPr>
        <p:txBody>
          <a:bodyPr wrap="square" rtlCol="0">
            <a:spAutoFit/>
          </a:bodyPr>
          <a:lstStyle/>
          <a:p>
            <a:pPr marL="342900" lvl="0" indent="-342900">
              <a:lnSpc>
                <a:spcPct val="160000"/>
              </a:lnSpc>
              <a:buFont typeface="Wingdings" panose="05000000000000000000" charset="0"/>
              <a:buChar char="Ø"/>
            </a:pPr>
            <a:r>
              <a:rPr lang="en-US" altLang="zh-CN" dirty="0" err="1">
                <a:solidFill>
                  <a:schemeClr val="tx1"/>
                </a:solidFill>
                <a:latin typeface="微软雅黑" pitchFamily="34" charset="-122"/>
                <a:ea typeface="微软雅黑" pitchFamily="34" charset="-122"/>
                <a:cs typeface="+mn-ea"/>
                <a:sym typeface="+mn-lt"/>
              </a:rPr>
              <a:t>redisDB</a:t>
            </a:r>
            <a:endParaRPr lang="en-US" altLang="zh-CN" dirty="0">
              <a:solidFill>
                <a:schemeClr val="tx1"/>
              </a:solidFill>
              <a:latin typeface="微软雅黑" pitchFamily="34" charset="-122"/>
              <a:ea typeface="微软雅黑" pitchFamily="34" charset="-122"/>
              <a:cs typeface="+mn-ea"/>
              <a:sym typeface="+mn-lt"/>
            </a:endParaRPr>
          </a:p>
          <a:p>
            <a:pPr marL="342900" lvl="0" indent="-342900">
              <a:lnSpc>
                <a:spcPct val="160000"/>
              </a:lnSpc>
              <a:buFont typeface="Wingdings" panose="05000000000000000000" charset="0"/>
              <a:buChar char="Ø"/>
            </a:pPr>
            <a:r>
              <a:rPr lang="en-US" altLang="zh-CN" dirty="0" err="1">
                <a:solidFill>
                  <a:schemeClr val="tx1"/>
                </a:solidFill>
                <a:latin typeface="微软雅黑" pitchFamily="34" charset="-122"/>
                <a:ea typeface="微软雅黑" pitchFamily="34" charset="-122"/>
                <a:cs typeface="+mn-ea"/>
                <a:sym typeface="+mn-lt"/>
              </a:rPr>
              <a:t>dict</a:t>
            </a:r>
            <a:endParaRPr lang="en-US" altLang="zh-CN" dirty="0">
              <a:solidFill>
                <a:schemeClr val="tx1"/>
              </a:solidFill>
              <a:latin typeface="微软雅黑" pitchFamily="34" charset="-122"/>
              <a:ea typeface="微软雅黑" pitchFamily="34" charset="-122"/>
              <a:cs typeface="+mn-ea"/>
              <a:sym typeface="+mn-lt"/>
            </a:endParaRPr>
          </a:p>
          <a:p>
            <a:pPr marL="342900" lvl="0" indent="-342900">
              <a:lnSpc>
                <a:spcPct val="160000"/>
              </a:lnSpc>
              <a:buFont typeface="Wingdings" panose="05000000000000000000" charset="0"/>
              <a:buChar char="Ø"/>
            </a:pPr>
            <a:r>
              <a:rPr lang="en-US" altLang="zh-CN" dirty="0" err="1">
                <a:solidFill>
                  <a:schemeClr val="tx1"/>
                </a:solidFill>
                <a:latin typeface="微软雅黑" pitchFamily="34" charset="-122"/>
                <a:ea typeface="微软雅黑" pitchFamily="34" charset="-122"/>
                <a:cs typeface="+mn-ea"/>
                <a:sym typeface="+mn-lt"/>
              </a:rPr>
              <a:t>dictht</a:t>
            </a:r>
            <a:endParaRPr lang="en-US" altLang="zh-CN" dirty="0">
              <a:solidFill>
                <a:schemeClr val="tx1"/>
              </a:solidFill>
              <a:latin typeface="微软雅黑" pitchFamily="34" charset="-122"/>
              <a:ea typeface="微软雅黑" pitchFamily="34" charset="-122"/>
              <a:cs typeface="+mn-ea"/>
              <a:sym typeface="+mn-lt"/>
            </a:endParaRPr>
          </a:p>
          <a:p>
            <a:pPr marL="342900" lvl="0" indent="-342900">
              <a:lnSpc>
                <a:spcPct val="160000"/>
              </a:lnSpc>
              <a:buFont typeface="Wingdings" panose="05000000000000000000" charset="0"/>
              <a:buChar char="Ø"/>
            </a:pPr>
            <a:r>
              <a:rPr lang="zh-CN" altLang="en-US" dirty="0">
                <a:solidFill>
                  <a:schemeClr val="tx1"/>
                </a:solidFill>
                <a:latin typeface="微软雅黑" pitchFamily="34" charset="-122"/>
                <a:ea typeface="微软雅黑" pitchFamily="34" charset="-122"/>
                <a:cs typeface="+mn-ea"/>
                <a:sym typeface="+mn-lt"/>
              </a:rPr>
              <a:t>dictEntry</a:t>
            </a:r>
            <a:endParaRPr lang="zh-CN" altLang="en-US" sz="2000" dirty="0">
              <a:latin typeface="微软雅黑" pitchFamily="34" charset="-122"/>
              <a:ea typeface="微软雅黑" pitchFamily="34" charset="-122"/>
              <a:cs typeface="+mn-ea"/>
              <a:sym typeface="+mn-lt"/>
            </a:endParaRPr>
          </a:p>
        </p:txBody>
      </p:sp>
      <p:sp>
        <p:nvSpPr>
          <p:cNvPr id="7" name="灯片编号占位符 6"/>
          <p:cNvSpPr>
            <a:spLocks noGrp="1"/>
          </p:cNvSpPr>
          <p:nvPr>
            <p:ph type="sldNum" sz="quarter" idx="4294967295"/>
          </p:nvPr>
        </p:nvSpPr>
        <p:spPr>
          <a:xfrm>
            <a:off x="8610600" y="6275705"/>
            <a:ext cx="2743200" cy="365125"/>
          </a:xfrm>
          <a:prstGeom prst="rect">
            <a:avLst/>
          </a:prstGeom>
        </p:spPr>
        <p:txBody>
          <a:bodyPr/>
          <a:lstStyle/>
          <a:p>
            <a:fld id="{91F4948F-FA09-804A-9571-7BBAE1B6F77A}" type="slidenum">
              <a:rPr kumimoji="1" lang="zh-CN" altLang="en-US" smtClean="0">
                <a:latin typeface="+mn-lt"/>
                <a:ea typeface="+mn-ea"/>
                <a:cs typeface="+mn-ea"/>
                <a:sym typeface="+mn-lt"/>
              </a:rPr>
              <a:t>11</a:t>
            </a:fld>
            <a:endParaRPr kumimoji="1" lang="zh-CN" altLang="en-US">
              <a:latin typeface="+mn-lt"/>
              <a:ea typeface="+mn-ea"/>
              <a:cs typeface="+mn-ea"/>
              <a:sym typeface="+mn-lt"/>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b="0" dirty="0">
                <a:solidFill>
                  <a:schemeClr val="tx1"/>
                </a:solidFill>
                <a:latin typeface="微软雅黑" pitchFamily="34" charset="-122"/>
                <a:ea typeface="微软雅黑" pitchFamily="34" charset="-122"/>
                <a:cs typeface="微软雅黑" pitchFamily="34" charset="-122"/>
                <a:sym typeface="+mn-lt"/>
              </a:rPr>
              <a:t>0</a:t>
            </a:r>
            <a:r>
              <a:rPr lang="en-US" altLang="zh-CN" b="0" dirty="0">
                <a:solidFill>
                  <a:schemeClr val="tx1"/>
                </a:solidFill>
                <a:latin typeface="微软雅黑" pitchFamily="34" charset="-122"/>
                <a:ea typeface="微软雅黑" pitchFamily="34" charset="-122"/>
                <a:cs typeface="微软雅黑" pitchFamily="34" charset="-122"/>
                <a:sym typeface="+mn-lt"/>
              </a:rPr>
              <a:t>8</a:t>
            </a:r>
            <a:r>
              <a:rPr lang="zh-CN" altLang="en-US" b="0" dirty="0">
                <a:solidFill>
                  <a:schemeClr val="tx1"/>
                </a:solidFill>
                <a:latin typeface="微软雅黑" pitchFamily="34" charset="-122"/>
                <a:ea typeface="微软雅黑" pitchFamily="34" charset="-122"/>
                <a:cs typeface="微软雅黑" pitchFamily="34" charset="-122"/>
                <a:sym typeface="+mn-lt"/>
              </a:rPr>
              <a:t>.Redis存储原理深入剖析</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400" y="2301875"/>
            <a:ext cx="7353300" cy="3937000"/>
          </a:xfrm>
          <a:prstGeom prst="rect">
            <a:avLst/>
          </a:prstGeom>
        </p:spPr>
      </p:pic>
      <p:sp>
        <p:nvSpPr>
          <p:cNvPr id="6" name="文本框 5"/>
          <p:cNvSpPr txBox="1"/>
          <p:nvPr/>
        </p:nvSpPr>
        <p:spPr>
          <a:xfrm>
            <a:off x="833120" y="3287395"/>
            <a:ext cx="3112135" cy="1422954"/>
          </a:xfrm>
          <a:prstGeom prst="rect">
            <a:avLst/>
          </a:prstGeom>
          <a:noFill/>
        </p:spPr>
        <p:txBody>
          <a:bodyPr wrap="square" rtlCol="0" anchor="t">
            <a:spAutoFit/>
          </a:bodyPr>
          <a:lstStyle/>
          <a:p>
            <a:pPr>
              <a:lnSpc>
                <a:spcPct val="110000"/>
              </a:lnSpc>
            </a:pPr>
            <a:r>
              <a:rPr lang="zh-CN" altLang="en-US" sz="2000" b="1" dirty="0">
                <a:cs typeface="+mn-ea"/>
                <a:sym typeface="+mn-lt"/>
              </a:rPr>
              <a:t>dictEntry ：</a:t>
            </a:r>
            <a:r>
              <a:rPr lang="en-US" altLang="zh-CN" sz="2000" b="1" dirty="0">
                <a:cs typeface="+mn-ea"/>
                <a:sym typeface="+mn-lt"/>
              </a:rPr>
              <a:t>16</a:t>
            </a:r>
            <a:r>
              <a:rPr lang="zh-CN" altLang="en-US" sz="2000" b="1" dirty="0">
                <a:cs typeface="+mn-ea"/>
                <a:sym typeface="+mn-lt"/>
              </a:rPr>
              <a:t>字节</a:t>
            </a:r>
          </a:p>
          <a:p>
            <a:pPr>
              <a:lnSpc>
                <a:spcPct val="110000"/>
              </a:lnSpc>
            </a:pPr>
            <a:r>
              <a:rPr lang="en-US" altLang="zh-CN" sz="2000" b="1" dirty="0">
                <a:cs typeface="+mn-ea"/>
                <a:sym typeface="+mn-lt"/>
              </a:rPr>
              <a:t>R</a:t>
            </a:r>
            <a:r>
              <a:rPr lang="zh-CN" altLang="en-US" sz="2000" b="1" dirty="0">
                <a:cs typeface="+mn-ea"/>
                <a:sym typeface="+mn-lt"/>
              </a:rPr>
              <a:t>edisObject：</a:t>
            </a:r>
            <a:r>
              <a:rPr lang="en-US" altLang="zh-CN" sz="2000" b="1" dirty="0">
                <a:cs typeface="+mn-ea"/>
                <a:sym typeface="+mn-lt"/>
              </a:rPr>
              <a:t>12</a:t>
            </a:r>
            <a:r>
              <a:rPr lang="zh-CN" altLang="en-US" sz="2000" b="1" dirty="0">
                <a:cs typeface="+mn-ea"/>
                <a:sym typeface="+mn-lt"/>
              </a:rPr>
              <a:t>字节</a:t>
            </a:r>
          </a:p>
          <a:p>
            <a:pPr>
              <a:lnSpc>
                <a:spcPct val="110000"/>
              </a:lnSpc>
            </a:pPr>
            <a:r>
              <a:rPr lang="en-US" altLang="zh-CN" sz="2000" b="1" dirty="0" err="1">
                <a:cs typeface="+mn-ea"/>
                <a:sym typeface="+mn-lt"/>
              </a:rPr>
              <a:t>sds</a:t>
            </a:r>
            <a:r>
              <a:rPr lang="zh-CN" altLang="en-US" sz="2000" b="1" dirty="0">
                <a:cs typeface="+mn-ea"/>
                <a:sym typeface="+mn-lt"/>
              </a:rPr>
              <a:t>：</a:t>
            </a:r>
            <a:r>
              <a:rPr lang="en-US" altLang="zh-CN" sz="2000" b="1" dirty="0">
                <a:cs typeface="+mn-ea"/>
                <a:sym typeface="+mn-lt"/>
              </a:rPr>
              <a:t>8</a:t>
            </a:r>
            <a:r>
              <a:rPr lang="zh-CN" altLang="en-US" sz="2000" b="1" dirty="0">
                <a:cs typeface="+mn-ea"/>
                <a:sym typeface="+mn-lt"/>
              </a:rPr>
              <a:t>字节 </a:t>
            </a:r>
            <a:r>
              <a:rPr lang="en-US" altLang="zh-CN" sz="2000" b="1" dirty="0">
                <a:cs typeface="+mn-ea"/>
                <a:sym typeface="+mn-lt"/>
              </a:rPr>
              <a:t>+ </a:t>
            </a:r>
            <a:r>
              <a:rPr lang="zh-CN" altLang="en-US" sz="2000" b="1" dirty="0">
                <a:cs typeface="+mn-ea"/>
                <a:sym typeface="+mn-lt"/>
              </a:rPr>
              <a:t>字符串长度</a:t>
            </a:r>
          </a:p>
        </p:txBody>
      </p:sp>
      <p:sp>
        <p:nvSpPr>
          <p:cNvPr id="7" name="文本框 6"/>
          <p:cNvSpPr txBox="1"/>
          <p:nvPr/>
        </p:nvSpPr>
        <p:spPr>
          <a:xfrm>
            <a:off x="833120" y="5339080"/>
            <a:ext cx="4179570" cy="1106805"/>
          </a:xfrm>
          <a:prstGeom prst="rect">
            <a:avLst/>
          </a:prstGeom>
          <a:noFill/>
        </p:spPr>
        <p:txBody>
          <a:bodyPr wrap="square" rtlCol="0" anchor="t">
            <a:spAutoFit/>
          </a:bodyPr>
          <a:lstStyle/>
          <a:p>
            <a:pPr>
              <a:lnSpc>
                <a:spcPct val="110000"/>
              </a:lnSpc>
            </a:pPr>
            <a:r>
              <a:rPr lang="zh-CN" altLang="en-US" sz="2000" b="1" dirty="0">
                <a:cs typeface="+mn-ea"/>
                <a:sym typeface="+mn-lt"/>
              </a:rPr>
              <a:t>一个</a:t>
            </a:r>
            <a:r>
              <a:rPr lang="en-US" altLang="zh-CN" sz="2000" b="1" dirty="0">
                <a:cs typeface="+mn-ea"/>
                <a:sym typeface="+mn-lt"/>
              </a:rPr>
              <a:t>10</a:t>
            </a:r>
            <a:r>
              <a:rPr lang="zh-CN" altLang="en-US" sz="2000" b="1" dirty="0">
                <a:cs typeface="+mn-ea"/>
                <a:sym typeface="+mn-lt"/>
              </a:rPr>
              <a:t>个字节的</a:t>
            </a:r>
            <a:r>
              <a:rPr lang="en-US" altLang="zh-CN" sz="2000" b="1" dirty="0">
                <a:cs typeface="+mn-ea"/>
                <a:sym typeface="+mn-lt"/>
              </a:rPr>
              <a:t>key</a:t>
            </a:r>
            <a:r>
              <a:rPr lang="zh-CN" altLang="en-US" sz="2000" b="1" dirty="0">
                <a:cs typeface="+mn-ea"/>
                <a:sym typeface="+mn-lt"/>
              </a:rPr>
              <a:t>需要多少空间？</a:t>
            </a:r>
          </a:p>
          <a:p>
            <a:pPr>
              <a:lnSpc>
                <a:spcPct val="110000"/>
              </a:lnSpc>
            </a:pPr>
            <a:r>
              <a:rPr lang="en-US" altLang="zh-CN" sz="2000" b="1" dirty="0">
                <a:solidFill>
                  <a:srgbClr val="FF0000"/>
                </a:solidFill>
                <a:cs typeface="+mn-ea"/>
                <a:sym typeface="+mn-lt"/>
              </a:rPr>
              <a:t>16+12+8+10+1=47</a:t>
            </a:r>
          </a:p>
          <a:p>
            <a:pPr>
              <a:lnSpc>
                <a:spcPct val="110000"/>
              </a:lnSpc>
            </a:pPr>
            <a:r>
              <a:rPr lang="en-US" altLang="zh-CN" sz="2000" b="1" dirty="0">
                <a:solidFill>
                  <a:srgbClr val="FF0000"/>
                </a:solidFill>
                <a:cs typeface="+mn-ea"/>
                <a:sym typeface="+mn-lt"/>
              </a:rPr>
              <a:t>*2</a:t>
            </a:r>
          </a:p>
        </p:txBody>
      </p:sp>
      <p:sp>
        <p:nvSpPr>
          <p:cNvPr id="4" name="灯片编号占位符 3"/>
          <p:cNvSpPr>
            <a:spLocks noGrp="1"/>
          </p:cNvSpPr>
          <p:nvPr>
            <p:ph type="sldNum" sz="quarter" idx="4294967295"/>
          </p:nvPr>
        </p:nvSpPr>
        <p:spPr>
          <a:xfrm>
            <a:off x="8610600" y="6275705"/>
            <a:ext cx="2743200" cy="365125"/>
          </a:xfrm>
          <a:prstGeom prst="rect">
            <a:avLst/>
          </a:prstGeom>
        </p:spPr>
        <p:txBody>
          <a:bodyPr/>
          <a:lstStyle/>
          <a:p>
            <a:fld id="{91F4948F-FA09-804A-9571-7BBAE1B6F77A}" type="slidenum">
              <a:rPr kumimoji="1" lang="zh-CN" altLang="en-US" smtClean="0">
                <a:latin typeface="+mn-lt"/>
                <a:ea typeface="+mn-ea"/>
                <a:cs typeface="+mn-ea"/>
                <a:sym typeface="+mn-lt"/>
              </a:rPr>
              <a:t>12</a:t>
            </a:fld>
            <a:endParaRPr kumimoji="1" lang="zh-CN" altLang="en-US">
              <a:latin typeface="+mn-lt"/>
              <a:ea typeface="+mn-ea"/>
              <a:cs typeface="+mn-ea"/>
              <a:sym typeface="+mn-lt"/>
            </a:endParaRPr>
          </a:p>
        </p:txBody>
      </p:sp>
      <p:sp>
        <p:nvSpPr>
          <p:cNvPr id="8" name="任意多边形 228"/>
          <p:cNvSpPr/>
          <p:nvPr/>
        </p:nvSpPr>
        <p:spPr>
          <a:xfrm>
            <a:off x="833120" y="1366520"/>
            <a:ext cx="2770505"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a:solidFill>
                  <a:srgbClr val="FFFFFF"/>
                </a:solidFill>
                <a:cs typeface="+mn-ea"/>
                <a:sym typeface="+mn-lt"/>
              </a:rPr>
              <a:t>Redis</a:t>
            </a:r>
            <a:r>
              <a:rPr lang="zh-CN" altLang="en-US" sz="2000" b="1" dirty="0">
                <a:solidFill>
                  <a:srgbClr val="FFFFFF"/>
                </a:solidFill>
                <a:cs typeface="+mn-ea"/>
                <a:sym typeface="+mn-lt"/>
              </a:rPr>
              <a:t>数据存储原理</a:t>
            </a:r>
          </a:p>
        </p:txBody>
      </p:sp>
      <p:sp>
        <p:nvSpPr>
          <p:cNvPr id="10" name="文本框 9"/>
          <p:cNvSpPr txBox="1"/>
          <p:nvPr/>
        </p:nvSpPr>
        <p:spPr>
          <a:xfrm>
            <a:off x="833120" y="1736090"/>
            <a:ext cx="3045460" cy="522707"/>
          </a:xfrm>
          <a:prstGeom prst="rect">
            <a:avLst/>
          </a:prstGeom>
          <a:noFill/>
        </p:spPr>
        <p:txBody>
          <a:bodyPr wrap="square" rtlCol="0">
            <a:spAutoFit/>
          </a:bodyPr>
          <a:lstStyle/>
          <a:p>
            <a:pPr marL="342900" lvl="0" indent="-342900">
              <a:lnSpc>
                <a:spcPct val="160000"/>
              </a:lnSpc>
              <a:buFont typeface="Wingdings" panose="05000000000000000000" charset="0"/>
              <a:buChar char="Ø"/>
            </a:pPr>
            <a:r>
              <a:rPr lang="en-US" altLang="zh-CN" sz="2000" dirty="0">
                <a:latin typeface="微软雅黑" pitchFamily="34" charset="-122"/>
                <a:ea typeface="微软雅黑" pitchFamily="34" charset="-122"/>
                <a:cs typeface="+mn-ea"/>
                <a:sym typeface="+mn-lt"/>
              </a:rPr>
              <a:t>Key</a:t>
            </a:r>
            <a:r>
              <a:rPr lang="zh-CN" altLang="en-US" sz="2000" dirty="0">
                <a:latin typeface="微软雅黑" pitchFamily="34" charset="-122"/>
                <a:ea typeface="微软雅黑" pitchFamily="34" charset="-122"/>
                <a:cs typeface="+mn-ea"/>
                <a:sym typeface="+mn-lt"/>
              </a:rPr>
              <a:t>对存储效率的影响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770" decel="100000"/>
                                        <p:tgtEl>
                                          <p:spTgt spid="7">
                                            <p:txEl>
                                              <p:pRg st="2" end="2"/>
                                            </p:txEl>
                                          </p:spTgt>
                                        </p:tgtEl>
                                      </p:cBhvr>
                                    </p:animEffect>
                                    <p:animScale>
                                      <p:cBhvr>
                                        <p:cTn id="8" dur="770" decel="100000"/>
                                        <p:tgtEl>
                                          <p:spTgt spid="7">
                                            <p:txEl>
                                              <p:pRg st="2" end="2"/>
                                            </p:txEl>
                                          </p:spTgt>
                                        </p:tgtEl>
                                      </p:cBhvr>
                                      <p:from x="10000" y="10000"/>
                                      <p:to x="200000" y="450000"/>
                                    </p:animScale>
                                    <p:animScale>
                                      <p:cBhvr>
                                        <p:cTn id="9" dur="1230" accel="100000" fill="hold">
                                          <p:stCondLst>
                                            <p:cond delay="770"/>
                                          </p:stCondLst>
                                        </p:cTn>
                                        <p:tgtEl>
                                          <p:spTgt spid="7">
                                            <p:txEl>
                                              <p:pRg st="2" end="2"/>
                                            </p:txEl>
                                          </p:spTgt>
                                        </p:tgtEl>
                                      </p:cBhvr>
                                      <p:from x="200000" y="450000"/>
                                      <p:to x="100000" y="100000"/>
                                    </p:animScale>
                                    <p:set>
                                      <p:cBhvr>
                                        <p:cTn id="10" dur="770" fill="hold"/>
                                        <p:tgtEl>
                                          <p:spTgt spid="7">
                                            <p:txEl>
                                              <p:pRg st="2" end="2"/>
                                            </p:txEl>
                                          </p:spTgt>
                                        </p:tgtEl>
                                        <p:attrNameLst>
                                          <p:attrName>ppt_x</p:attrName>
                                        </p:attrNameLst>
                                      </p:cBhvr>
                                      <p:to>
                                        <p:strVal val="(0.5)"/>
                                      </p:to>
                                    </p:set>
                                    <p:anim from="(0.5)" to="(#ppt_x)" calcmode="lin" valueType="num">
                                      <p:cBhvr>
                                        <p:cTn id="11" dur="1230" accel="100000" fill="hold">
                                          <p:stCondLst>
                                            <p:cond delay="770"/>
                                          </p:stCondLst>
                                        </p:cTn>
                                        <p:tgtEl>
                                          <p:spTgt spid="7">
                                            <p:txEl>
                                              <p:pRg st="2" end="2"/>
                                            </p:txEl>
                                          </p:spTgt>
                                        </p:tgtEl>
                                        <p:attrNameLst>
                                          <p:attrName>ppt_x</p:attrName>
                                        </p:attrNameLst>
                                      </p:cBhvr>
                                    </p:anim>
                                    <p:set>
                                      <p:cBhvr>
                                        <p:cTn id="12" dur="770" fill="hold"/>
                                        <p:tgtEl>
                                          <p:spTgt spid="7">
                                            <p:txEl>
                                              <p:pRg st="2" end="2"/>
                                            </p:txEl>
                                          </p:spTgt>
                                        </p:tgtEl>
                                        <p:attrNameLst>
                                          <p:attrName>ppt_y</p:attrName>
                                        </p:attrNameLst>
                                      </p:cBhvr>
                                      <p:to>
                                        <p:strVal val="(#ppt_y+0.4)"/>
                                      </p:to>
                                    </p:set>
                                    <p:anim from="(#ppt_y+0.4)" to="(#ppt_y)" calcmode="lin" valueType="num">
                                      <p:cBhvr>
                                        <p:cTn id="13" dur="1230" accel="100000" fill="hold">
                                          <p:stCondLst>
                                            <p:cond delay="770"/>
                                          </p:stCondLst>
                                        </p:cTn>
                                        <p:tgtEl>
                                          <p:spTgt spid="7">
                                            <p:txEl>
                                              <p:pRg st="2" end="2"/>
                                            </p:txEl>
                                          </p:spTgt>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0" dirty="0" smtClean="0">
                <a:solidFill>
                  <a:schemeClr val="tx1"/>
                </a:solidFill>
                <a:latin typeface="微软雅黑" pitchFamily="34" charset="-122"/>
                <a:ea typeface="微软雅黑" pitchFamily="34" charset="-122"/>
                <a:cs typeface="微软雅黑" pitchFamily="34" charset="-122"/>
                <a:sym typeface="+mn-ea"/>
              </a:rPr>
              <a:t>09.</a:t>
            </a:r>
            <a:r>
              <a:rPr lang="en-US" altLang="zh-CN" b="0" dirty="0" smtClean="0">
                <a:solidFill>
                  <a:schemeClr val="tx1"/>
                </a:solidFill>
                <a:latin typeface="微软雅黑" pitchFamily="34" charset="-122"/>
                <a:ea typeface="微软雅黑" pitchFamily="34" charset="-122"/>
                <a:cs typeface="微软雅黑" pitchFamily="34" charset="-122"/>
                <a:sym typeface="+mn-ea"/>
              </a:rPr>
              <a:t>Redis</a:t>
            </a:r>
            <a:r>
              <a:rPr lang="zh-CN" altLang="en-US" b="0" dirty="0" smtClean="0">
                <a:solidFill>
                  <a:schemeClr val="tx1"/>
                </a:solidFill>
                <a:latin typeface="微软雅黑" pitchFamily="34" charset="-122"/>
                <a:ea typeface="微软雅黑" pitchFamily="34" charset="-122"/>
                <a:cs typeface="微软雅黑" pitchFamily="34" charset="-122"/>
                <a:sym typeface="+mn-ea"/>
              </a:rPr>
              <a:t>高效率</a:t>
            </a:r>
            <a:endParaRPr b="0" dirty="0">
              <a:solidFill>
                <a:schemeClr val="tx1"/>
              </a:solidFill>
              <a:latin typeface="微软雅黑" pitchFamily="34" charset="-122"/>
              <a:ea typeface="微软雅黑" pitchFamily="34" charset="-122"/>
              <a:cs typeface="微软雅黑" pitchFamily="34" charset="-122"/>
              <a:sym typeface="+mn-ea"/>
            </a:endParaRPr>
          </a:p>
        </p:txBody>
      </p:sp>
      <p:sp>
        <p:nvSpPr>
          <p:cNvPr id="9" name="圆角矩形 227"/>
          <p:cNvSpPr/>
          <p:nvPr/>
        </p:nvSpPr>
        <p:spPr>
          <a:xfrm>
            <a:off x="785495" y="1127760"/>
            <a:ext cx="10927080" cy="748030"/>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smtClean="0">
                <a:solidFill>
                  <a:schemeClr val="tx1">
                    <a:lumMod val="65000"/>
                    <a:lumOff val="35000"/>
                  </a:schemeClr>
                </a:solidFill>
                <a:latin typeface="微软雅黑" pitchFamily="34" charset="-122"/>
                <a:ea typeface="微软雅黑" pitchFamily="34" charset="-122"/>
              </a:rPr>
              <a:t>Redis</a:t>
            </a:r>
            <a:r>
              <a:rPr lang="zh-CN" altLang="en-US" dirty="0" smtClean="0">
                <a:solidFill>
                  <a:schemeClr val="tx1">
                    <a:lumMod val="65000"/>
                    <a:lumOff val="35000"/>
                  </a:schemeClr>
                </a:solidFill>
                <a:latin typeface="微软雅黑" pitchFamily="34" charset="-122"/>
                <a:ea typeface="微软雅黑" pitchFamily="34" charset="-122"/>
              </a:rPr>
              <a:t>是</a:t>
            </a:r>
            <a:r>
              <a:rPr lang="zh-CN" altLang="en-US" dirty="0">
                <a:solidFill>
                  <a:schemeClr val="tx1">
                    <a:lumMod val="65000"/>
                    <a:lumOff val="35000"/>
                  </a:schemeClr>
                </a:solidFill>
                <a:latin typeface="微软雅黑" pitchFamily="34" charset="-122"/>
                <a:ea typeface="微软雅黑" pitchFamily="34" charset="-122"/>
              </a:rPr>
              <a:t>一个开源的使用 </a:t>
            </a:r>
            <a:r>
              <a:rPr lang="en-US" altLang="zh-CN" dirty="0" smtClean="0">
                <a:solidFill>
                  <a:schemeClr val="tx1">
                    <a:lumMod val="65000"/>
                    <a:lumOff val="35000"/>
                  </a:schemeClr>
                </a:solidFill>
                <a:latin typeface="微软雅黑" pitchFamily="34" charset="-122"/>
                <a:ea typeface="微软雅黑" pitchFamily="34" charset="-122"/>
              </a:rPr>
              <a:t>C </a:t>
            </a:r>
            <a:r>
              <a:rPr lang="zh-CN" altLang="en-US" dirty="0">
                <a:solidFill>
                  <a:schemeClr val="tx1">
                    <a:lumMod val="65000"/>
                    <a:lumOff val="35000"/>
                  </a:schemeClr>
                </a:solidFill>
                <a:latin typeface="微软雅黑" pitchFamily="34" charset="-122"/>
                <a:ea typeface="微软雅黑" pitchFamily="34" charset="-122"/>
              </a:rPr>
              <a:t>语言</a:t>
            </a:r>
            <a:r>
              <a:rPr lang="zh-CN" altLang="en-US" dirty="0" smtClean="0">
                <a:solidFill>
                  <a:schemeClr val="tx1">
                    <a:lumMod val="65000"/>
                    <a:lumOff val="35000"/>
                  </a:schemeClr>
                </a:solidFill>
                <a:latin typeface="微软雅黑" pitchFamily="34" charset="-122"/>
                <a:ea typeface="微软雅黑" pitchFamily="34" charset="-122"/>
              </a:rPr>
              <a:t>编写</a:t>
            </a:r>
            <a:r>
              <a:rPr lang="zh-CN" altLang="en-US" dirty="0">
                <a:solidFill>
                  <a:schemeClr val="tx1">
                    <a:lumMod val="65000"/>
                    <a:lumOff val="35000"/>
                  </a:schemeClr>
                </a:solidFill>
                <a:latin typeface="微软雅黑" pitchFamily="34" charset="-122"/>
                <a:ea typeface="微软雅黑" pitchFamily="34" charset="-122"/>
              </a:rPr>
              <a:t>的</a:t>
            </a:r>
            <a:r>
              <a:rPr lang="en-US" altLang="zh-CN" dirty="0" smtClean="0">
                <a:solidFill>
                  <a:schemeClr val="tx1">
                    <a:lumMod val="65000"/>
                    <a:lumOff val="35000"/>
                  </a:schemeClr>
                </a:solidFill>
                <a:latin typeface="微软雅黑" pitchFamily="34" charset="-122"/>
                <a:ea typeface="微软雅黑" pitchFamily="34" charset="-122"/>
              </a:rPr>
              <a:t>key-value </a:t>
            </a:r>
            <a:r>
              <a:rPr lang="zh-CN" altLang="en-US" dirty="0" smtClean="0">
                <a:solidFill>
                  <a:schemeClr val="tx1">
                    <a:lumMod val="65000"/>
                    <a:lumOff val="35000"/>
                  </a:schemeClr>
                </a:solidFill>
                <a:latin typeface="微软雅黑" pitchFamily="34" charset="-122"/>
                <a:ea typeface="微软雅黑" pitchFamily="34" charset="-122"/>
              </a:rPr>
              <a:t>的</a:t>
            </a:r>
            <a:r>
              <a:rPr lang="zh-CN" altLang="en-US" dirty="0" smtClean="0">
                <a:solidFill>
                  <a:schemeClr val="accent6"/>
                </a:solidFill>
                <a:latin typeface="微软雅黑" pitchFamily="34" charset="-122"/>
                <a:ea typeface="微软雅黑" pitchFamily="34" charset="-122"/>
              </a:rPr>
              <a:t>单线程</a:t>
            </a:r>
            <a:r>
              <a:rPr lang="zh-CN" altLang="en-US" dirty="0" smtClean="0">
                <a:solidFill>
                  <a:schemeClr val="tx1">
                    <a:lumMod val="65000"/>
                    <a:lumOff val="35000"/>
                  </a:schemeClr>
                </a:solidFill>
                <a:latin typeface="微软雅黑" pitchFamily="34" charset="-122"/>
                <a:ea typeface="微软雅黑" pitchFamily="34" charset="-122"/>
              </a:rPr>
              <a:t>的存储系统</a:t>
            </a:r>
            <a:r>
              <a:rPr lang="zh-CN" altLang="en-US" dirty="0">
                <a:solidFill>
                  <a:schemeClr val="tx1">
                    <a:lumMod val="65000"/>
                    <a:lumOff val="35000"/>
                  </a:schemeClr>
                </a:solidFill>
                <a:latin typeface="微软雅黑" pitchFamily="34" charset="-122"/>
                <a:ea typeface="微软雅黑" pitchFamily="34" charset="-122"/>
              </a:rPr>
              <a:t>，是跨平台的非关系型数据库</a:t>
            </a:r>
            <a:endParaRPr lang="zh-CN" dirty="0">
              <a:solidFill>
                <a:schemeClr val="tx1">
                  <a:lumMod val="65000"/>
                  <a:lumOff val="35000"/>
                </a:schemeClr>
              </a:solidFill>
              <a:latin typeface="微软雅黑" pitchFamily="34" charset="-122"/>
              <a:ea typeface="微软雅黑" pitchFamily="34" charset="-122"/>
            </a:endParaRPr>
          </a:p>
        </p:txBody>
      </p:sp>
      <p:sp>
        <p:nvSpPr>
          <p:cNvPr id="10" name="任意多边形 228"/>
          <p:cNvSpPr/>
          <p:nvPr/>
        </p:nvSpPr>
        <p:spPr>
          <a:xfrm>
            <a:off x="5017947" y="929005"/>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err="1" smtClean="0">
                <a:solidFill>
                  <a:srgbClr val="FFFFFF"/>
                </a:solidFill>
                <a:latin typeface="Calibri" panose="020F0502020204030204"/>
              </a:rPr>
              <a:t>Redis</a:t>
            </a:r>
            <a:endParaRPr lang="zh-CN" altLang="en-US" sz="2000" b="1" dirty="0">
              <a:solidFill>
                <a:srgbClr val="FFFFFF"/>
              </a:solidFill>
              <a:latin typeface="Calibri" panose="020F0502020204030204"/>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17" y="2587625"/>
            <a:ext cx="7372350" cy="3067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文本框 97"/>
          <p:cNvSpPr txBox="1"/>
          <p:nvPr/>
        </p:nvSpPr>
        <p:spPr>
          <a:xfrm>
            <a:off x="8487280" y="2671043"/>
            <a:ext cx="2564765" cy="2616101"/>
          </a:xfrm>
          <a:prstGeom prst="rect">
            <a:avLst/>
          </a:prstGeom>
          <a:noFill/>
        </p:spPr>
        <p:txBody>
          <a:bodyPr wrap="square" rtlCol="0">
            <a:spAutoFit/>
          </a:bodyPr>
          <a:lstStyle/>
          <a:p>
            <a:pPr indent="0">
              <a:buFont typeface="Wingdings" panose="05000000000000000000" charset="0"/>
              <a:buNone/>
            </a:pPr>
            <a:r>
              <a:rPr lang="zh-CN" altLang="en-US" sz="2400" b="1" dirty="0" smtClean="0">
                <a:latin typeface="微软雅黑" pitchFamily="34" charset="-122"/>
                <a:ea typeface="微软雅黑" pitchFamily="34" charset="-122"/>
                <a:cs typeface="微软雅黑" pitchFamily="34" charset="-122"/>
              </a:rPr>
              <a:t>高效率</a:t>
            </a:r>
            <a:endParaRPr lang="en-US" altLang="zh-CN" sz="2400" b="1" dirty="0" smtClean="0">
              <a:latin typeface="微软雅黑" pitchFamily="34" charset="-122"/>
              <a:ea typeface="微软雅黑" pitchFamily="34" charset="-122"/>
              <a:cs typeface="微软雅黑" pitchFamily="34" charset="-122"/>
            </a:endParaRPr>
          </a:p>
          <a:p>
            <a:pPr indent="0">
              <a:buFont typeface="Wingdings" panose="05000000000000000000" charset="0"/>
              <a:buNone/>
            </a:pPr>
            <a:endParaRPr lang="zh-CN" altLang="en-US" sz="2000" dirty="0">
              <a:latin typeface="微软雅黑" pitchFamily="34" charset="-122"/>
              <a:ea typeface="微软雅黑" pitchFamily="34" charset="-122"/>
              <a:cs typeface="微软雅黑" pitchFamily="34" charset="-122"/>
            </a:endParaRPr>
          </a:p>
          <a:p>
            <a:pPr marL="342900" indent="-342900">
              <a:lnSpc>
                <a:spcPct val="15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纯内存</a:t>
            </a:r>
            <a:endParaRPr lang="zh-CN" altLang="en-US" sz="2000" dirty="0">
              <a:latin typeface="微软雅黑" pitchFamily="34" charset="-122"/>
              <a:ea typeface="微软雅黑" pitchFamily="34" charset="-122"/>
              <a:cs typeface="微软雅黑" pitchFamily="34" charset="-122"/>
            </a:endParaRPr>
          </a:p>
          <a:p>
            <a:pPr marL="342900" indent="-342900">
              <a:lnSpc>
                <a:spcPct val="15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非阻塞</a:t>
            </a:r>
            <a:r>
              <a:rPr lang="en-US" altLang="zh-CN" sz="2000" dirty="0" smtClean="0">
                <a:latin typeface="微软雅黑" pitchFamily="34" charset="-122"/>
                <a:ea typeface="微软雅黑" pitchFamily="34" charset="-122"/>
                <a:cs typeface="微软雅黑" pitchFamily="34" charset="-122"/>
              </a:rPr>
              <a:t>IO</a:t>
            </a:r>
            <a:endParaRPr lang="zh-CN" altLang="en-US" sz="2000" dirty="0">
              <a:latin typeface="微软雅黑" pitchFamily="34" charset="-122"/>
              <a:ea typeface="微软雅黑" pitchFamily="34" charset="-122"/>
              <a:cs typeface="微软雅黑" pitchFamily="34" charset="-122"/>
            </a:endParaRPr>
          </a:p>
          <a:p>
            <a:pPr marL="342900" indent="-342900">
              <a:lnSpc>
                <a:spcPct val="15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无线程上下文切换</a:t>
            </a:r>
            <a:endParaRPr lang="en-US" altLang="zh-CN" sz="2000" dirty="0">
              <a:solidFill>
                <a:srgbClr val="FF0000"/>
              </a:solidFill>
              <a:latin typeface="微软雅黑" pitchFamily="34" charset="-122"/>
              <a:ea typeface="微软雅黑" pitchFamily="34" charset="-122"/>
              <a:cs typeface="微软雅黑" pitchFamily="34" charset="-122"/>
            </a:endParaRPr>
          </a:p>
          <a:p>
            <a:pPr marL="342900" indent="-342900">
              <a:lnSpc>
                <a:spcPct val="15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无竞态消耗</a:t>
            </a:r>
            <a:endParaRPr lang="en-US" altLang="zh-CN" sz="2000" dirty="0" smtClean="0">
              <a:latin typeface="微软雅黑" pitchFamily="34" charset="-122"/>
              <a:ea typeface="微软雅黑" pitchFamily="34" charset="-122"/>
              <a:cs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wipe(left)">
                                      <p:cBhvr>
                                        <p:cTn id="7" dur="500"/>
                                        <p:tgtEl>
                                          <p:spTgt spid="11">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xEl>
                                              <p:pRg st="3" end="3"/>
                                            </p:txEl>
                                          </p:spTgt>
                                        </p:tgtEl>
                                        <p:attrNameLst>
                                          <p:attrName>style.visibility</p:attrName>
                                        </p:attrNameLst>
                                      </p:cBhvr>
                                      <p:to>
                                        <p:strVal val="visible"/>
                                      </p:to>
                                    </p:set>
                                    <p:animEffect transition="in" filter="wipe(left)">
                                      <p:cBhvr>
                                        <p:cTn id="12" dur="500"/>
                                        <p:tgtEl>
                                          <p:spTgt spid="1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xEl>
                                              <p:pRg st="4" end="4"/>
                                            </p:txEl>
                                          </p:spTgt>
                                        </p:tgtEl>
                                        <p:attrNameLst>
                                          <p:attrName>style.visibility</p:attrName>
                                        </p:attrNameLst>
                                      </p:cBhvr>
                                      <p:to>
                                        <p:strVal val="visible"/>
                                      </p:to>
                                    </p:set>
                                    <p:animEffect transition="in" filter="wipe(left)">
                                      <p:cBhvr>
                                        <p:cTn id="17" dur="500"/>
                                        <p:tgtEl>
                                          <p:spTgt spid="1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wipe(left)">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solidFill>
                  <a:schemeClr val="bg1"/>
                </a:solidFill>
                <a:latin typeface="微软雅黑" pitchFamily="34" charset="-122"/>
                <a:ea typeface="微软雅黑" pitchFamily="34" charset="-122"/>
                <a:cs typeface="微软雅黑" pitchFamily="34" charset="-122"/>
                <a:sym typeface="+mn-ea"/>
              </a:rPr>
              <a:t>02.</a:t>
            </a:r>
            <a:r>
              <a:rPr lang="en-US" altLang="zh-CN" dirty="0" smtClean="0">
                <a:solidFill>
                  <a:schemeClr val="bg1"/>
                </a:solidFill>
                <a:latin typeface="微软雅黑" pitchFamily="34" charset="-122"/>
                <a:ea typeface="微软雅黑" pitchFamily="34" charset="-122"/>
                <a:cs typeface="微软雅黑" pitchFamily="34" charset="-122"/>
                <a:sym typeface="+mn-ea"/>
              </a:rPr>
              <a:t>Redis</a:t>
            </a:r>
            <a:r>
              <a:rPr lang="zh-CN" altLang="en-US" dirty="0" smtClean="0">
                <a:solidFill>
                  <a:schemeClr val="bg1"/>
                </a:solidFill>
                <a:latin typeface="微软雅黑" pitchFamily="34" charset="-122"/>
                <a:ea typeface="微软雅黑" pitchFamily="34" charset="-122"/>
                <a:cs typeface="微软雅黑" pitchFamily="34" charset="-122"/>
                <a:sym typeface="+mn-ea"/>
              </a:rPr>
              <a:t>的高阶特性</a:t>
            </a:r>
            <a:endParaRPr kumimoji="1" lang="zh-CN" altLang="en-US" dirty="0">
              <a:solidFill>
                <a:schemeClr val="bg1"/>
              </a:solidFill>
              <a:latin typeface="微软雅黑" pitchFamily="34" charset="-122"/>
              <a:ea typeface="微软雅黑" pitchFamily="34" charset="-122"/>
              <a:cs typeface="微软雅黑" pitchFamily="34" charset="-122"/>
              <a:sym typeface="+mn-ea"/>
            </a:endParaRPr>
          </a:p>
        </p:txBody>
      </p:sp>
      <p:sp>
        <p:nvSpPr>
          <p:cNvPr id="3" name="矩形 2"/>
          <p:cNvSpPr/>
          <p:nvPr/>
        </p:nvSpPr>
        <p:spPr>
          <a:xfrm>
            <a:off x="9130030" y="182880"/>
            <a:ext cx="2911475" cy="931545"/>
          </a:xfrm>
          <a:prstGeom prst="rect">
            <a:avLst/>
          </a:prstGeom>
          <a:solidFill>
            <a:srgbClr val="01C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奈学科技反白"/>
          <p:cNvPicPr>
            <a:picLocks noChangeAspect="1"/>
          </p:cNvPicPr>
          <p:nvPr/>
        </p:nvPicPr>
        <p:blipFill>
          <a:blip r:embed="rId2"/>
          <a:stretch>
            <a:fillRect/>
          </a:stretch>
        </p:blipFill>
        <p:spPr>
          <a:xfrm>
            <a:off x="9538970" y="375920"/>
            <a:ext cx="2034540" cy="41783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01.Redis</a:t>
            </a:r>
            <a:r>
              <a:rPr lang="zh-CN" altLang="en-US" b="0" dirty="0" smtClean="0">
                <a:solidFill>
                  <a:schemeClr val="tx1"/>
                </a:solidFill>
                <a:latin typeface="微软雅黑" pitchFamily="34" charset="-122"/>
                <a:ea typeface="微软雅黑" pitchFamily="34" charset="-122"/>
                <a:cs typeface="微软雅黑" pitchFamily="34" charset="-122"/>
                <a:sym typeface="+mn-ea"/>
              </a:rPr>
              <a:t>的高阶特性</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684245" y="1334385"/>
            <a:ext cx="11091830" cy="1029370"/>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smtClean="0">
                <a:solidFill>
                  <a:schemeClr val="tx1">
                    <a:lumMod val="65000"/>
                    <a:lumOff val="35000"/>
                  </a:schemeClr>
                </a:solidFill>
                <a:latin typeface="微软雅黑" pitchFamily="34" charset="-122"/>
                <a:ea typeface="微软雅黑" pitchFamily="34" charset="-122"/>
              </a:rPr>
              <a:t>Redis</a:t>
            </a:r>
            <a:r>
              <a:rPr lang="zh-CN" altLang="en-US" dirty="0" smtClean="0">
                <a:solidFill>
                  <a:schemeClr val="tx1">
                    <a:lumMod val="65000"/>
                    <a:lumOff val="35000"/>
                  </a:schemeClr>
                </a:solidFill>
                <a:latin typeface="微软雅黑" pitchFamily="34" charset="-122"/>
                <a:ea typeface="微软雅黑" pitchFamily="34" charset="-122"/>
              </a:rPr>
              <a:t>的基本数据类型就只要五种，为了满足不同的业务场景，还提供了</a:t>
            </a:r>
            <a:r>
              <a:rPr lang="en-US" altLang="zh-CN" dirty="0" err="1" smtClean="0">
                <a:solidFill>
                  <a:srgbClr val="00B050"/>
                </a:solidFill>
                <a:latin typeface="微软雅黑" pitchFamily="34" charset="-122"/>
                <a:ea typeface="微软雅黑" pitchFamily="34" charset="-122"/>
              </a:rPr>
              <a:t>BitMaps</a:t>
            </a:r>
            <a:r>
              <a:rPr lang="zh-CN" altLang="en-US" dirty="0" smtClean="0">
                <a:solidFill>
                  <a:srgbClr val="00B050"/>
                </a:solidFill>
                <a:latin typeface="微软雅黑" pitchFamily="34" charset="-122"/>
                <a:ea typeface="微软雅黑" pitchFamily="34" charset="-122"/>
              </a:rPr>
              <a:t>、</a:t>
            </a:r>
            <a:r>
              <a:rPr lang="en-US" altLang="zh-CN" dirty="0" err="1" smtClean="0">
                <a:solidFill>
                  <a:srgbClr val="00B050"/>
                </a:solidFill>
                <a:latin typeface="微软雅黑" pitchFamily="34" charset="-122"/>
                <a:ea typeface="微软雅黑" pitchFamily="34" charset="-122"/>
              </a:rPr>
              <a:t>HyperLogLog</a:t>
            </a:r>
            <a:r>
              <a:rPr lang="zh-CN" altLang="en-US" dirty="0" smtClean="0">
                <a:solidFill>
                  <a:srgbClr val="00B050"/>
                </a:solidFill>
                <a:latin typeface="微软雅黑" pitchFamily="34" charset="-122"/>
                <a:ea typeface="微软雅黑" pitchFamily="34" charset="-122"/>
              </a:rPr>
              <a:t>、</a:t>
            </a:r>
            <a:r>
              <a:rPr lang="en-US" altLang="zh-CN" dirty="0" smtClean="0">
                <a:solidFill>
                  <a:srgbClr val="00B050"/>
                </a:solidFill>
                <a:latin typeface="微软雅黑" pitchFamily="34" charset="-122"/>
                <a:ea typeface="微软雅黑" pitchFamily="34" charset="-122"/>
              </a:rPr>
              <a:t>Geospatial</a:t>
            </a:r>
            <a:r>
              <a:rPr lang="zh-CN" altLang="en-US" dirty="0" smtClean="0">
                <a:solidFill>
                  <a:srgbClr val="00B050"/>
                </a:solidFill>
                <a:latin typeface="微软雅黑" pitchFamily="34" charset="-122"/>
                <a:ea typeface="微软雅黑" pitchFamily="34" charset="-122"/>
              </a:rPr>
              <a:t>、</a:t>
            </a:r>
            <a:r>
              <a:rPr lang="en-US" altLang="zh-CN" dirty="0" smtClean="0">
                <a:solidFill>
                  <a:srgbClr val="00B050"/>
                </a:solidFill>
                <a:latin typeface="微软雅黑" pitchFamily="34" charset="-122"/>
                <a:ea typeface="微软雅黑" pitchFamily="34" charset="-122"/>
              </a:rPr>
              <a:t>Stream</a:t>
            </a:r>
            <a:r>
              <a:rPr lang="zh-CN" altLang="en-US" dirty="0" smtClean="0">
                <a:solidFill>
                  <a:schemeClr val="tx1">
                    <a:lumMod val="65000"/>
                    <a:lumOff val="35000"/>
                  </a:schemeClr>
                </a:solidFill>
                <a:latin typeface="微软雅黑" pitchFamily="34" charset="-122"/>
                <a:ea typeface="微软雅黑" pitchFamily="34" charset="-122"/>
              </a:rPr>
              <a:t>这些高阶的数据类型，还有支持</a:t>
            </a:r>
            <a:r>
              <a:rPr lang="en-US" altLang="zh-CN" dirty="0" smtClean="0">
                <a:solidFill>
                  <a:schemeClr val="tx1">
                    <a:lumMod val="65000"/>
                    <a:lumOff val="35000"/>
                  </a:schemeClr>
                </a:solidFill>
                <a:latin typeface="微软雅黑" pitchFamily="34" charset="-122"/>
                <a:ea typeface="微软雅黑" pitchFamily="34" charset="-122"/>
              </a:rPr>
              <a:t>JSON</a:t>
            </a:r>
            <a:r>
              <a:rPr lang="zh-CN" altLang="en-US" dirty="0" smtClean="0">
                <a:solidFill>
                  <a:schemeClr val="tx1">
                    <a:lumMod val="65000"/>
                    <a:lumOff val="35000"/>
                  </a:schemeClr>
                </a:solidFill>
                <a:latin typeface="微软雅黑" pitchFamily="34" charset="-122"/>
                <a:ea typeface="微软雅黑" pitchFamily="34" charset="-122"/>
              </a:rPr>
              <a:t>类型的</a:t>
            </a:r>
            <a:r>
              <a:rPr lang="en-US" altLang="zh-CN" dirty="0" err="1" smtClean="0">
                <a:solidFill>
                  <a:srgbClr val="00B050"/>
                </a:solidFill>
                <a:latin typeface="微软雅黑" pitchFamily="34" charset="-122"/>
                <a:ea typeface="微软雅黑" pitchFamily="34" charset="-122"/>
              </a:rPr>
              <a:t>RedisJSON</a:t>
            </a:r>
            <a:endParaRPr lang="en-US" altLang="zh-CN" dirty="0">
              <a:solidFill>
                <a:srgbClr val="00B050"/>
              </a:solidFill>
              <a:latin typeface="微软雅黑" pitchFamily="34" charset="-122"/>
              <a:ea typeface="微软雅黑" pitchFamily="34" charset="-122"/>
            </a:endParaRP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err="1" smtClean="0">
                <a:solidFill>
                  <a:srgbClr val="FFFFFF"/>
                </a:solidFill>
                <a:latin typeface="Calibri" panose="020F0502020204030204"/>
              </a:rPr>
              <a:t>Redis</a:t>
            </a:r>
            <a:r>
              <a:rPr lang="zh-CN" altLang="en-US" sz="2000" b="1" dirty="0" smtClean="0">
                <a:solidFill>
                  <a:srgbClr val="FFFFFF"/>
                </a:solidFill>
                <a:latin typeface="Calibri" panose="020F0502020204030204"/>
              </a:rPr>
              <a:t>高阶特性</a:t>
            </a:r>
            <a:endParaRPr lang="zh-CN" altLang="en-US" sz="2000" b="1" dirty="0">
              <a:solidFill>
                <a:srgbClr val="FFFFFF"/>
              </a:solidFill>
              <a:latin typeface="Calibri" panose="020F0502020204030204"/>
            </a:endParaRPr>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567" y="2772181"/>
            <a:ext cx="1650060" cy="133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a:xfrm>
            <a:off x="2242626" y="3145305"/>
            <a:ext cx="8879029" cy="63336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dirty="0" smtClean="0">
                <a:solidFill>
                  <a:schemeClr val="tx1"/>
                </a:solidFill>
              </a:rPr>
              <a:t>两周内参加</a:t>
            </a:r>
            <a:r>
              <a:rPr lang="zh-CN" altLang="en-US" sz="2400" dirty="0">
                <a:solidFill>
                  <a:schemeClr val="tx1"/>
                </a:solidFill>
              </a:rPr>
              <a:t>奈</a:t>
            </a:r>
            <a:r>
              <a:rPr lang="zh-CN" altLang="en-US" sz="2400" dirty="0" smtClean="0">
                <a:solidFill>
                  <a:schemeClr val="tx1"/>
                </a:solidFill>
              </a:rPr>
              <a:t>学</a:t>
            </a:r>
            <a:r>
              <a:rPr lang="en-US" altLang="zh-CN" sz="2400" dirty="0" smtClean="0">
                <a:solidFill>
                  <a:schemeClr val="tx1"/>
                </a:solidFill>
              </a:rPr>
              <a:t>Java</a:t>
            </a:r>
            <a:r>
              <a:rPr lang="zh-CN" altLang="en-US" sz="2400" dirty="0" smtClean="0">
                <a:solidFill>
                  <a:schemeClr val="tx1"/>
                </a:solidFill>
              </a:rPr>
              <a:t>资深工程师训练营三次以上会员赠对象一个</a:t>
            </a:r>
            <a:endParaRPr lang="zh-CN" altLang="en-US" sz="2400"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 calcmode="lin" valueType="num">
                                      <p:cBhvr additive="base">
                                        <p:cTn id="7" dur="500" fill="hold"/>
                                        <p:tgtEl>
                                          <p:spTgt spid="4101"/>
                                        </p:tgtEl>
                                        <p:attrNameLst>
                                          <p:attrName>ppt_x</p:attrName>
                                        </p:attrNameLst>
                                      </p:cBhvr>
                                      <p:tavLst>
                                        <p:tav tm="0">
                                          <p:val>
                                            <p:strVal val="0-#ppt_w/2"/>
                                          </p:val>
                                        </p:tav>
                                        <p:tav tm="100000">
                                          <p:val>
                                            <p:strVal val="#ppt_x"/>
                                          </p:val>
                                        </p:tav>
                                      </p:tavLst>
                                    </p:anim>
                                    <p:anim calcmode="lin" valueType="num">
                                      <p:cBhvr additive="base">
                                        <p:cTn id="8" dur="500" fill="hold"/>
                                        <p:tgtEl>
                                          <p:spTgt spid="410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6"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barn(inHorizontal)">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02.</a:t>
            </a:r>
            <a:r>
              <a:rPr lang="zh-CN" altLang="en-US" b="0" dirty="0" smtClean="0">
                <a:solidFill>
                  <a:schemeClr val="tx1"/>
                </a:solidFill>
                <a:latin typeface="微软雅黑" pitchFamily="34" charset="-122"/>
                <a:ea typeface="微软雅黑" pitchFamily="34" charset="-122"/>
                <a:cs typeface="微软雅黑" pitchFamily="34" charset="-122"/>
                <a:sym typeface="+mn-ea"/>
              </a:rPr>
              <a:t> </a:t>
            </a:r>
            <a:r>
              <a:rPr lang="en-US" altLang="zh-CN" b="0" dirty="0" err="1" smtClean="0">
                <a:solidFill>
                  <a:schemeClr val="tx1"/>
                </a:solidFill>
                <a:latin typeface="微软雅黑" pitchFamily="34" charset="-122"/>
                <a:ea typeface="微软雅黑" pitchFamily="34" charset="-122"/>
                <a:cs typeface="微软雅黑" pitchFamily="34" charset="-122"/>
                <a:sym typeface="+mn-ea"/>
              </a:rPr>
              <a:t>BitMaps</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684245" y="1334385"/>
            <a:ext cx="11091830" cy="1029370"/>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a:solidFill>
                  <a:schemeClr val="tx1">
                    <a:lumMod val="65000"/>
                    <a:lumOff val="35000"/>
                  </a:schemeClr>
                </a:solidFill>
                <a:latin typeface="微软雅黑" pitchFamily="34" charset="-122"/>
                <a:ea typeface="微软雅黑" pitchFamily="34" charset="-122"/>
              </a:rPr>
              <a:t>Bitmaps</a:t>
            </a:r>
            <a:r>
              <a:rPr lang="zh-CN" altLang="en-US" dirty="0">
                <a:solidFill>
                  <a:schemeClr val="tx1">
                    <a:lumMod val="65000"/>
                    <a:lumOff val="35000"/>
                  </a:schemeClr>
                </a:solidFill>
                <a:latin typeface="微软雅黑" pitchFamily="34" charset="-122"/>
                <a:ea typeface="微软雅黑" pitchFamily="34" charset="-122"/>
              </a:rPr>
              <a:t>叫位图，它不是</a:t>
            </a:r>
            <a:r>
              <a:rPr lang="en-US" altLang="zh-CN" dirty="0" err="1">
                <a:solidFill>
                  <a:schemeClr val="tx1">
                    <a:lumMod val="65000"/>
                    <a:lumOff val="35000"/>
                  </a:schemeClr>
                </a:solidFill>
                <a:latin typeface="微软雅黑" pitchFamily="34" charset="-122"/>
                <a:ea typeface="微软雅黑" pitchFamily="34" charset="-122"/>
              </a:rPr>
              <a:t>Redis</a:t>
            </a:r>
            <a:r>
              <a:rPr lang="zh-CN" altLang="en-US" dirty="0">
                <a:solidFill>
                  <a:schemeClr val="tx1">
                    <a:lumMod val="65000"/>
                    <a:lumOff val="35000"/>
                  </a:schemeClr>
                </a:solidFill>
                <a:latin typeface="微软雅黑" pitchFamily="34" charset="-122"/>
                <a:ea typeface="微软雅黑" pitchFamily="34" charset="-122"/>
              </a:rPr>
              <a:t>的基本数据类型，而是基于</a:t>
            </a:r>
            <a:r>
              <a:rPr lang="en-US" altLang="zh-CN" dirty="0">
                <a:solidFill>
                  <a:schemeClr val="tx1">
                    <a:lumMod val="65000"/>
                    <a:lumOff val="35000"/>
                  </a:schemeClr>
                </a:solidFill>
                <a:latin typeface="微软雅黑" pitchFamily="34" charset="-122"/>
                <a:ea typeface="微软雅黑" pitchFamily="34" charset="-122"/>
              </a:rPr>
              <a:t>String</a:t>
            </a:r>
            <a:r>
              <a:rPr lang="zh-CN" altLang="en-US" dirty="0">
                <a:solidFill>
                  <a:schemeClr val="tx1">
                    <a:lumMod val="65000"/>
                    <a:lumOff val="35000"/>
                  </a:schemeClr>
                </a:solidFill>
                <a:latin typeface="微软雅黑" pitchFamily="34" charset="-122"/>
                <a:ea typeface="微软雅黑" pitchFamily="34" charset="-122"/>
              </a:rPr>
              <a:t>数据类型的按位操作，高阶数据类型的一</a:t>
            </a:r>
            <a:r>
              <a:rPr lang="zh-CN" altLang="en-US" dirty="0" smtClean="0">
                <a:solidFill>
                  <a:schemeClr val="tx1">
                    <a:lumMod val="65000"/>
                    <a:lumOff val="35000"/>
                  </a:schemeClr>
                </a:solidFill>
                <a:latin typeface="微软雅黑" pitchFamily="34" charset="-122"/>
                <a:ea typeface="微软雅黑" pitchFamily="34" charset="-122"/>
              </a:rPr>
              <a:t>种</a:t>
            </a:r>
            <a:r>
              <a:rPr lang="en-US" altLang="zh-CN" dirty="0" smtClean="0">
                <a:solidFill>
                  <a:schemeClr val="tx1">
                    <a:lumMod val="65000"/>
                    <a:lumOff val="35000"/>
                  </a:schemeClr>
                </a:solidFill>
                <a:latin typeface="微软雅黑" pitchFamily="34" charset="-122"/>
                <a:ea typeface="微软雅黑" pitchFamily="34" charset="-122"/>
              </a:rPr>
              <a:t>Bitmaps</a:t>
            </a:r>
            <a:r>
              <a:rPr lang="zh-CN" altLang="en-US" dirty="0">
                <a:solidFill>
                  <a:schemeClr val="tx1">
                    <a:lumMod val="65000"/>
                    <a:lumOff val="35000"/>
                  </a:schemeClr>
                </a:solidFill>
                <a:latin typeface="微软雅黑" pitchFamily="34" charset="-122"/>
                <a:ea typeface="微软雅黑" pitchFamily="34" charset="-122"/>
              </a:rPr>
              <a:t>支持的最大位数是</a:t>
            </a:r>
            <a:r>
              <a:rPr lang="en-US" altLang="zh-CN" dirty="0">
                <a:solidFill>
                  <a:schemeClr val="tx1">
                    <a:lumMod val="65000"/>
                    <a:lumOff val="35000"/>
                  </a:schemeClr>
                </a:solidFill>
                <a:latin typeface="微软雅黑" pitchFamily="34" charset="-122"/>
                <a:ea typeface="微软雅黑" pitchFamily="34" charset="-122"/>
              </a:rPr>
              <a:t>2^32</a:t>
            </a:r>
            <a:r>
              <a:rPr lang="zh-CN" altLang="en-US" dirty="0" smtClean="0">
                <a:solidFill>
                  <a:schemeClr val="tx1">
                    <a:lumMod val="65000"/>
                    <a:lumOff val="35000"/>
                  </a:schemeClr>
                </a:solidFill>
                <a:latin typeface="微软雅黑" pitchFamily="34" charset="-122"/>
                <a:ea typeface="微软雅黑" pitchFamily="34" charset="-122"/>
              </a:rPr>
              <a:t>位，使用</a:t>
            </a:r>
            <a:r>
              <a:rPr lang="en-US" altLang="zh-CN" dirty="0">
                <a:solidFill>
                  <a:schemeClr val="tx1">
                    <a:lumMod val="65000"/>
                    <a:lumOff val="35000"/>
                  </a:schemeClr>
                </a:solidFill>
                <a:latin typeface="微软雅黑" pitchFamily="34" charset="-122"/>
                <a:ea typeface="微软雅黑" pitchFamily="34" charset="-122"/>
              </a:rPr>
              <a:t>512M</a:t>
            </a:r>
            <a:r>
              <a:rPr lang="zh-CN" altLang="en-US" dirty="0">
                <a:solidFill>
                  <a:schemeClr val="tx1">
                    <a:lumMod val="65000"/>
                    <a:lumOff val="35000"/>
                  </a:schemeClr>
                </a:solidFill>
                <a:latin typeface="微软雅黑" pitchFamily="34" charset="-122"/>
                <a:ea typeface="微软雅黑" pitchFamily="34" charset="-122"/>
              </a:rPr>
              <a:t>内存就可以存储多达</a:t>
            </a:r>
            <a:r>
              <a:rPr lang="en-US" altLang="zh-CN" dirty="0">
                <a:solidFill>
                  <a:schemeClr val="tx1">
                    <a:lumMod val="65000"/>
                    <a:lumOff val="35000"/>
                  </a:schemeClr>
                </a:solidFill>
                <a:latin typeface="微软雅黑" pitchFamily="34" charset="-122"/>
                <a:ea typeface="微软雅黑" pitchFamily="34" charset="-122"/>
              </a:rPr>
              <a:t>42.9</a:t>
            </a:r>
            <a:r>
              <a:rPr lang="zh-CN" altLang="en-US" dirty="0">
                <a:solidFill>
                  <a:schemeClr val="tx1">
                    <a:lumMod val="65000"/>
                    <a:lumOff val="35000"/>
                  </a:schemeClr>
                </a:solidFill>
                <a:latin typeface="微软雅黑" pitchFamily="34" charset="-122"/>
                <a:ea typeface="微软雅黑" pitchFamily="34" charset="-122"/>
              </a:rPr>
              <a:t>亿的字节</a:t>
            </a:r>
            <a:r>
              <a:rPr lang="zh-CN" altLang="en-US" dirty="0" smtClean="0">
                <a:solidFill>
                  <a:schemeClr val="tx1">
                    <a:lumMod val="65000"/>
                    <a:lumOff val="35000"/>
                  </a:schemeClr>
                </a:solidFill>
                <a:latin typeface="微软雅黑" pitchFamily="34" charset="-122"/>
                <a:ea typeface="微软雅黑" pitchFamily="34" charset="-122"/>
              </a:rPr>
              <a:t>信息</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err="1" smtClean="0">
                <a:solidFill>
                  <a:srgbClr val="FFFFFF"/>
                </a:solidFill>
                <a:latin typeface="Calibri" panose="020F0502020204030204"/>
              </a:rPr>
              <a:t>BitMaps</a:t>
            </a:r>
            <a:endParaRPr lang="zh-CN" altLang="en-US" sz="2000" b="1" dirty="0">
              <a:solidFill>
                <a:srgbClr val="FFFFFF"/>
              </a:solidFill>
              <a:latin typeface="Calibri" panose="020F0502020204030204"/>
            </a:endParaRPr>
          </a:p>
        </p:txBody>
      </p:sp>
      <p:sp>
        <p:nvSpPr>
          <p:cNvPr id="66" name="文本框 65"/>
          <p:cNvSpPr txBox="1"/>
          <p:nvPr/>
        </p:nvSpPr>
        <p:spPr>
          <a:xfrm>
            <a:off x="897367" y="2590672"/>
            <a:ext cx="10517979"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kern="0" spc="10" dirty="0" smtClean="0">
                <a:solidFill>
                  <a:srgbClr val="51B171"/>
                </a:solidFill>
                <a:latin typeface="Arial Unicode MS" panose="020B0604020202020204" charset="-122"/>
                <a:cs typeface="Arial Unicode MS" panose="020B0604020202020204" charset="-122"/>
              </a:rPr>
              <a:t>位图的</a:t>
            </a:r>
            <a:r>
              <a:rPr lang="zh-CN" altLang="zh-CN" sz="2400" b="1" kern="0" spc="10" dirty="0" smtClean="0">
                <a:solidFill>
                  <a:srgbClr val="51B171"/>
                </a:solidFill>
                <a:latin typeface="Arial Unicode MS" panose="020B0604020202020204" charset="-122"/>
                <a:cs typeface="Arial Unicode MS" panose="020B0604020202020204" charset="-122"/>
              </a:rPr>
              <a:t>操作</a:t>
            </a:r>
            <a:endParaRPr lang="zh-CN" altLang="zh-CN" sz="2400" b="1" kern="0" spc="10" dirty="0">
              <a:solidFill>
                <a:srgbClr val="51B171"/>
              </a:solidFill>
              <a:latin typeface="Arial Unicode MS" panose="020B0604020202020204" charset="-122"/>
              <a:cs typeface="Arial Unicode MS" panose="020B0604020202020204" charset="-122"/>
            </a:endParaRPr>
          </a:p>
        </p:txBody>
      </p:sp>
      <p:sp>
        <p:nvSpPr>
          <p:cNvPr id="7" name="文本框 2"/>
          <p:cNvSpPr txBox="1"/>
          <p:nvPr/>
        </p:nvSpPr>
        <p:spPr>
          <a:xfrm>
            <a:off x="555547" y="3144535"/>
            <a:ext cx="11513975" cy="1670073"/>
          </a:xfrm>
          <a:prstGeom prst="rect">
            <a:avLst/>
          </a:prstGeom>
          <a:noFill/>
        </p:spPr>
        <p:txBody>
          <a:bodyPr wrap="square" rtlCol="0" anchor="t">
            <a:spAutoFit/>
          </a:bodyPr>
          <a:lstStyle/>
          <a:p>
            <a:pPr lvl="1">
              <a:lnSpc>
                <a:spcPct val="150000"/>
              </a:lnSpc>
            </a:pPr>
            <a:r>
              <a:rPr lang="en-US" altLang="zh-CN" sz="1400" dirty="0" err="1">
                <a:latin typeface="微软雅黑" pitchFamily="34" charset="-122"/>
                <a:ea typeface="微软雅黑" pitchFamily="34" charset="-122"/>
              </a:rPr>
              <a:t>setbit</a:t>
            </a:r>
            <a:r>
              <a:rPr lang="en-US" altLang="zh-CN" sz="1400" dirty="0">
                <a:latin typeface="微软雅黑" pitchFamily="34" charset="-122"/>
                <a:ea typeface="微软雅黑" pitchFamily="34" charset="-122"/>
              </a:rPr>
              <a:t> key offset value 		 //</a:t>
            </a:r>
            <a:r>
              <a:rPr lang="zh-CN" altLang="en-US" sz="1400" dirty="0">
                <a:latin typeface="微软雅黑" pitchFamily="34" charset="-122"/>
                <a:ea typeface="微软雅黑" pitchFamily="34" charset="-122"/>
              </a:rPr>
              <a:t>设置</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在</a:t>
            </a:r>
            <a:r>
              <a:rPr lang="en-US" altLang="zh-CN" sz="1400" dirty="0">
                <a:latin typeface="微软雅黑" pitchFamily="34" charset="-122"/>
                <a:ea typeface="微软雅黑" pitchFamily="34" charset="-122"/>
              </a:rPr>
              <a:t>offset</a:t>
            </a:r>
            <a:r>
              <a:rPr lang="zh-CN" altLang="en-US" sz="1400" dirty="0">
                <a:latin typeface="微软雅黑" pitchFamily="34" charset="-122"/>
                <a:ea typeface="微软雅黑" pitchFamily="34" charset="-122"/>
              </a:rPr>
              <a:t>处的</a:t>
            </a:r>
            <a:r>
              <a:rPr lang="en-US" altLang="zh-CN" sz="1400" dirty="0">
                <a:latin typeface="微软雅黑" pitchFamily="34" charset="-122"/>
                <a:ea typeface="微软雅黑" pitchFamily="34" charset="-122"/>
              </a:rPr>
              <a:t>bit</a:t>
            </a:r>
            <a:r>
              <a:rPr lang="zh-CN" altLang="en-US" sz="1400" dirty="0">
                <a:latin typeface="微软雅黑" pitchFamily="34" charset="-122"/>
                <a:ea typeface="微软雅黑" pitchFamily="34" charset="-122"/>
              </a:rPr>
              <a:t>值</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只能是</a:t>
            </a:r>
            <a:r>
              <a:rPr lang="en-US" altLang="zh-CN" sz="1400" dirty="0">
                <a:latin typeface="微软雅黑" pitchFamily="34" charset="-122"/>
                <a:ea typeface="微软雅黑" pitchFamily="34" charset="-122"/>
              </a:rPr>
              <a:t>0</a:t>
            </a:r>
            <a:r>
              <a:rPr lang="zh-CN" altLang="en-US" sz="1400" dirty="0">
                <a:latin typeface="微软雅黑" pitchFamily="34" charset="-122"/>
                <a:ea typeface="微软雅黑" pitchFamily="34" charset="-122"/>
              </a:rPr>
              <a:t>或者</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a:t>
            </a:r>
          </a:p>
          <a:p>
            <a:pPr lvl="1">
              <a:lnSpc>
                <a:spcPct val="150000"/>
              </a:lnSpc>
            </a:pPr>
            <a:r>
              <a:rPr lang="en-US" altLang="zh-CN" sz="1400" dirty="0" err="1" smtClean="0">
                <a:latin typeface="微软雅黑" pitchFamily="34" charset="-122"/>
                <a:ea typeface="微软雅黑" pitchFamily="34" charset="-122"/>
              </a:rPr>
              <a:t>getbit</a:t>
            </a:r>
            <a:r>
              <a:rPr lang="en-US" altLang="zh-CN" sz="1400" dirty="0" smtClean="0">
                <a:latin typeface="微软雅黑" pitchFamily="34" charset="-122"/>
                <a:ea typeface="微软雅黑" pitchFamily="34" charset="-122"/>
              </a:rPr>
              <a:t> </a:t>
            </a:r>
            <a:r>
              <a:rPr lang="en-US" altLang="zh-CN" sz="1400" dirty="0">
                <a:latin typeface="微软雅黑" pitchFamily="34" charset="-122"/>
                <a:ea typeface="微软雅黑" pitchFamily="34" charset="-122"/>
              </a:rPr>
              <a:t>key offset        		// </a:t>
            </a:r>
            <a:r>
              <a:rPr lang="zh-CN" altLang="en-US" sz="1400" dirty="0">
                <a:latin typeface="微软雅黑" pitchFamily="34" charset="-122"/>
                <a:ea typeface="微软雅黑" pitchFamily="34" charset="-122"/>
              </a:rPr>
              <a:t>获得</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在</a:t>
            </a:r>
            <a:r>
              <a:rPr lang="en-US" altLang="zh-CN" sz="1400" dirty="0">
                <a:latin typeface="微软雅黑" pitchFamily="34" charset="-122"/>
                <a:ea typeface="微软雅黑" pitchFamily="34" charset="-122"/>
              </a:rPr>
              <a:t>offset</a:t>
            </a:r>
            <a:r>
              <a:rPr lang="zh-CN" altLang="en-US" sz="1400" dirty="0">
                <a:latin typeface="微软雅黑" pitchFamily="34" charset="-122"/>
                <a:ea typeface="微软雅黑" pitchFamily="34" charset="-122"/>
              </a:rPr>
              <a:t>处的</a:t>
            </a:r>
            <a:r>
              <a:rPr lang="en-US" altLang="zh-CN" sz="1400" dirty="0">
                <a:latin typeface="微软雅黑" pitchFamily="34" charset="-122"/>
                <a:ea typeface="微软雅黑" pitchFamily="34" charset="-122"/>
              </a:rPr>
              <a:t>bit</a:t>
            </a:r>
            <a:r>
              <a:rPr lang="zh-CN" altLang="en-US" sz="1400" dirty="0">
                <a:latin typeface="微软雅黑" pitchFamily="34" charset="-122"/>
                <a:ea typeface="微软雅黑" pitchFamily="34" charset="-122"/>
              </a:rPr>
              <a:t>值</a:t>
            </a:r>
          </a:p>
          <a:p>
            <a:pPr lvl="1">
              <a:lnSpc>
                <a:spcPct val="150000"/>
              </a:lnSpc>
            </a:pPr>
            <a:r>
              <a:rPr lang="en-US" altLang="zh-CN" sz="1400" dirty="0" err="1" smtClean="0">
                <a:latin typeface="微软雅黑" pitchFamily="34" charset="-122"/>
                <a:ea typeface="微软雅黑" pitchFamily="34" charset="-122"/>
              </a:rPr>
              <a:t>bitcount</a:t>
            </a:r>
            <a:r>
              <a:rPr lang="en-US" altLang="zh-CN" sz="1400" dirty="0" smtClean="0">
                <a:latin typeface="微软雅黑" pitchFamily="34" charset="-122"/>
                <a:ea typeface="微软雅黑" pitchFamily="34" charset="-122"/>
              </a:rPr>
              <a:t> </a:t>
            </a:r>
            <a:r>
              <a:rPr lang="en-US" altLang="zh-CN" sz="1400" dirty="0">
                <a:latin typeface="微软雅黑" pitchFamily="34" charset="-122"/>
                <a:ea typeface="微软雅黑" pitchFamily="34" charset="-122"/>
              </a:rPr>
              <a:t>key             		// </a:t>
            </a:r>
            <a:r>
              <a:rPr lang="zh-CN" altLang="en-US" sz="1400" dirty="0">
                <a:latin typeface="微软雅黑" pitchFamily="34" charset="-122"/>
                <a:ea typeface="微软雅黑" pitchFamily="34" charset="-122"/>
              </a:rPr>
              <a:t>获得</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的</a:t>
            </a:r>
            <a:r>
              <a:rPr lang="en-US" altLang="zh-CN" sz="1400" dirty="0">
                <a:latin typeface="微软雅黑" pitchFamily="34" charset="-122"/>
                <a:ea typeface="微软雅黑" pitchFamily="34" charset="-122"/>
              </a:rPr>
              <a:t>bit</a:t>
            </a:r>
            <a:r>
              <a:rPr lang="zh-CN" altLang="en-US" sz="1400" dirty="0">
                <a:latin typeface="微软雅黑" pitchFamily="34" charset="-122"/>
                <a:ea typeface="微软雅黑" pitchFamily="34" charset="-122"/>
              </a:rPr>
              <a:t>位为</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的个数</a:t>
            </a:r>
          </a:p>
          <a:p>
            <a:pPr lvl="1">
              <a:lnSpc>
                <a:spcPct val="150000"/>
              </a:lnSpc>
            </a:pPr>
            <a:r>
              <a:rPr lang="en-US" altLang="zh-CN" sz="1400" dirty="0" err="1" smtClean="0">
                <a:latin typeface="微软雅黑" pitchFamily="34" charset="-122"/>
                <a:ea typeface="微软雅黑" pitchFamily="34" charset="-122"/>
              </a:rPr>
              <a:t>bitpos</a:t>
            </a:r>
            <a:r>
              <a:rPr lang="en-US" altLang="zh-CN" sz="1400" dirty="0" smtClean="0">
                <a:latin typeface="微软雅黑" pitchFamily="34" charset="-122"/>
                <a:ea typeface="微软雅黑" pitchFamily="34" charset="-122"/>
              </a:rPr>
              <a:t> </a:t>
            </a:r>
            <a:r>
              <a:rPr lang="en-US" altLang="zh-CN" sz="1400" dirty="0">
                <a:latin typeface="微软雅黑" pitchFamily="34" charset="-122"/>
                <a:ea typeface="微软雅黑" pitchFamily="34" charset="-122"/>
              </a:rPr>
              <a:t>key value 		// </a:t>
            </a:r>
            <a:r>
              <a:rPr lang="zh-CN" altLang="en-US" sz="1400" dirty="0">
                <a:latin typeface="微软雅黑" pitchFamily="34" charset="-122"/>
                <a:ea typeface="微软雅黑" pitchFamily="34" charset="-122"/>
              </a:rPr>
              <a:t>返回第一个被设置为</a:t>
            </a:r>
            <a:r>
              <a:rPr lang="en-US" altLang="zh-CN" sz="1400" dirty="0">
                <a:latin typeface="微软雅黑" pitchFamily="34" charset="-122"/>
                <a:ea typeface="微软雅黑" pitchFamily="34" charset="-122"/>
              </a:rPr>
              <a:t>bit</a:t>
            </a:r>
            <a:r>
              <a:rPr lang="zh-CN" altLang="en-US" sz="1400" dirty="0">
                <a:latin typeface="微软雅黑" pitchFamily="34" charset="-122"/>
                <a:ea typeface="微软雅黑" pitchFamily="34" charset="-122"/>
              </a:rPr>
              <a:t>值的索引值</a:t>
            </a:r>
          </a:p>
          <a:p>
            <a:pPr lvl="1">
              <a:lnSpc>
                <a:spcPct val="150000"/>
              </a:lnSpc>
            </a:pPr>
            <a:r>
              <a:rPr lang="en-US" altLang="zh-CN" sz="1400" dirty="0" err="1" smtClean="0">
                <a:latin typeface="微软雅黑" pitchFamily="34" charset="-122"/>
                <a:ea typeface="微软雅黑" pitchFamily="34" charset="-122"/>
              </a:rPr>
              <a:t>bitop</a:t>
            </a:r>
            <a:r>
              <a:rPr lang="en-US" altLang="zh-CN" sz="1400" dirty="0" smtClean="0">
                <a:latin typeface="微软雅黑" pitchFamily="34" charset="-122"/>
                <a:ea typeface="微软雅黑" pitchFamily="34" charset="-122"/>
              </a:rPr>
              <a:t> </a:t>
            </a:r>
            <a:r>
              <a:rPr lang="en-US" altLang="zh-CN" sz="1400" dirty="0">
                <a:latin typeface="微软雅黑" pitchFamily="34" charset="-122"/>
                <a:ea typeface="微软雅黑" pitchFamily="34" charset="-122"/>
              </a:rPr>
              <a:t>and[or/</a:t>
            </a:r>
            <a:r>
              <a:rPr lang="en-US" altLang="zh-CN" sz="1400" dirty="0" err="1">
                <a:latin typeface="微软雅黑" pitchFamily="34" charset="-122"/>
                <a:ea typeface="微软雅黑" pitchFamily="34" charset="-122"/>
              </a:rPr>
              <a:t>xor</a:t>
            </a:r>
            <a:r>
              <a:rPr lang="en-US" altLang="zh-CN" sz="1400" dirty="0">
                <a:latin typeface="微软雅黑" pitchFamily="34" charset="-122"/>
                <a:ea typeface="微软雅黑" pitchFamily="34" charset="-122"/>
              </a:rPr>
              <a:t>/not] </a:t>
            </a:r>
            <a:r>
              <a:rPr lang="en-US" altLang="zh-CN" sz="1400" dirty="0" err="1">
                <a:latin typeface="微软雅黑" pitchFamily="34" charset="-122"/>
                <a:ea typeface="微软雅黑" pitchFamily="34" charset="-122"/>
              </a:rPr>
              <a:t>destkey</a:t>
            </a:r>
            <a:r>
              <a:rPr lang="en-US" altLang="zh-CN" sz="1400" dirty="0">
                <a:latin typeface="微软雅黑" pitchFamily="34" charset="-122"/>
                <a:ea typeface="微软雅黑" pitchFamily="34" charset="-122"/>
              </a:rPr>
              <a:t> key[key …] // </a:t>
            </a:r>
            <a:r>
              <a:rPr lang="zh-CN" altLang="en-US" sz="1400" dirty="0">
                <a:latin typeface="微软雅黑" pitchFamily="34" charset="-122"/>
                <a:ea typeface="微软雅黑" pitchFamily="34" charset="-122"/>
              </a:rPr>
              <a:t>对多个</a:t>
            </a:r>
            <a:r>
              <a:rPr lang="en-US" altLang="zh-CN" sz="1400" dirty="0">
                <a:latin typeface="微软雅黑" pitchFamily="34" charset="-122"/>
                <a:ea typeface="微软雅黑" pitchFamily="34" charset="-122"/>
              </a:rPr>
              <a:t>key </a:t>
            </a:r>
            <a:r>
              <a:rPr lang="zh-CN" altLang="en-US" sz="1400" dirty="0">
                <a:latin typeface="微软雅黑" pitchFamily="34" charset="-122"/>
                <a:ea typeface="微软雅黑" pitchFamily="34" charset="-122"/>
              </a:rPr>
              <a:t>进行逻辑运算后存入</a:t>
            </a:r>
            <a:r>
              <a:rPr lang="en-US" altLang="zh-CN" sz="1400" dirty="0" err="1">
                <a:latin typeface="微软雅黑" pitchFamily="34" charset="-122"/>
                <a:ea typeface="微软雅黑" pitchFamily="34" charset="-122"/>
              </a:rPr>
              <a:t>destkey</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中</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02.</a:t>
            </a:r>
            <a:r>
              <a:rPr lang="zh-CN" altLang="en-US" b="0" dirty="0" smtClean="0">
                <a:solidFill>
                  <a:schemeClr val="tx1"/>
                </a:solidFill>
                <a:latin typeface="微软雅黑" pitchFamily="34" charset="-122"/>
                <a:ea typeface="微软雅黑" pitchFamily="34" charset="-122"/>
                <a:cs typeface="微软雅黑" pitchFamily="34" charset="-122"/>
                <a:sym typeface="+mn-ea"/>
              </a:rPr>
              <a:t> </a:t>
            </a:r>
            <a:r>
              <a:rPr lang="en-US" altLang="zh-CN" b="0" dirty="0" err="1" smtClean="0">
                <a:solidFill>
                  <a:schemeClr val="tx1"/>
                </a:solidFill>
                <a:latin typeface="微软雅黑" pitchFamily="34" charset="-122"/>
                <a:ea typeface="微软雅黑" pitchFamily="34" charset="-122"/>
                <a:cs typeface="微软雅黑" pitchFamily="34" charset="-122"/>
                <a:sym typeface="+mn-ea"/>
              </a:rPr>
              <a:t>BitMaps</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err="1" smtClean="0">
                <a:solidFill>
                  <a:srgbClr val="FFFFFF"/>
                </a:solidFill>
                <a:latin typeface="Calibri" panose="020F0502020204030204"/>
              </a:rPr>
              <a:t>BitMaps</a:t>
            </a:r>
            <a:endParaRPr lang="zh-CN" altLang="en-US" sz="2000" b="1" dirty="0">
              <a:solidFill>
                <a:srgbClr val="FFFFFF"/>
              </a:solidFill>
              <a:latin typeface="Calibri" panose="020F0502020204030204"/>
            </a:endParaRPr>
          </a:p>
        </p:txBody>
      </p:sp>
      <p:sp>
        <p:nvSpPr>
          <p:cNvPr id="66" name="文本框 65"/>
          <p:cNvSpPr txBox="1"/>
          <p:nvPr/>
        </p:nvSpPr>
        <p:spPr>
          <a:xfrm>
            <a:off x="897367" y="2590672"/>
            <a:ext cx="10517979"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kern="0" spc="10" dirty="0" smtClean="0">
                <a:solidFill>
                  <a:srgbClr val="51B171"/>
                </a:solidFill>
                <a:latin typeface="Arial Unicode MS" panose="020B0604020202020204" charset="-122"/>
                <a:cs typeface="Arial Unicode MS" panose="020B0604020202020204" charset="-122"/>
              </a:rPr>
              <a:t>位图的</a:t>
            </a:r>
            <a:r>
              <a:rPr lang="zh-CN" altLang="zh-CN" sz="2400" b="1" kern="0" spc="10" dirty="0" smtClean="0">
                <a:solidFill>
                  <a:srgbClr val="51B171"/>
                </a:solidFill>
                <a:latin typeface="Arial Unicode MS" panose="020B0604020202020204" charset="-122"/>
                <a:cs typeface="Arial Unicode MS" panose="020B0604020202020204" charset="-122"/>
              </a:rPr>
              <a:t>操作</a:t>
            </a:r>
            <a:endParaRPr lang="zh-CN" altLang="zh-CN" sz="2400" b="1" kern="0" spc="10" dirty="0">
              <a:solidFill>
                <a:srgbClr val="51B171"/>
              </a:solidFill>
              <a:latin typeface="Arial Unicode MS" panose="020B0604020202020204" charset="-122"/>
              <a:cs typeface="Arial Unicode MS" panose="020B0604020202020204" charset="-122"/>
            </a:endParaRPr>
          </a:p>
        </p:txBody>
      </p:sp>
      <p:sp>
        <p:nvSpPr>
          <p:cNvPr id="7" name="文本框 2"/>
          <p:cNvSpPr txBox="1"/>
          <p:nvPr/>
        </p:nvSpPr>
        <p:spPr>
          <a:xfrm>
            <a:off x="555547" y="3144535"/>
            <a:ext cx="11513975" cy="1670073"/>
          </a:xfrm>
          <a:prstGeom prst="rect">
            <a:avLst/>
          </a:prstGeom>
          <a:noFill/>
        </p:spPr>
        <p:txBody>
          <a:bodyPr wrap="square" rtlCol="0" anchor="t">
            <a:spAutoFit/>
          </a:bodyPr>
          <a:lstStyle/>
          <a:p>
            <a:pPr lvl="1">
              <a:lnSpc>
                <a:spcPct val="150000"/>
              </a:lnSpc>
            </a:pPr>
            <a:r>
              <a:rPr lang="en-US" altLang="zh-CN" sz="1400" dirty="0" err="1">
                <a:latin typeface="微软雅黑" pitchFamily="34" charset="-122"/>
                <a:ea typeface="微软雅黑" pitchFamily="34" charset="-122"/>
              </a:rPr>
              <a:t>setbit</a:t>
            </a:r>
            <a:r>
              <a:rPr lang="en-US" altLang="zh-CN" sz="1400" dirty="0">
                <a:latin typeface="微软雅黑" pitchFamily="34" charset="-122"/>
                <a:ea typeface="微软雅黑" pitchFamily="34" charset="-122"/>
              </a:rPr>
              <a:t> key offset value 		 //</a:t>
            </a:r>
            <a:r>
              <a:rPr lang="zh-CN" altLang="en-US" sz="1400" dirty="0">
                <a:latin typeface="微软雅黑" pitchFamily="34" charset="-122"/>
                <a:ea typeface="微软雅黑" pitchFamily="34" charset="-122"/>
              </a:rPr>
              <a:t>设置</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在</a:t>
            </a:r>
            <a:r>
              <a:rPr lang="en-US" altLang="zh-CN" sz="1400" dirty="0">
                <a:latin typeface="微软雅黑" pitchFamily="34" charset="-122"/>
                <a:ea typeface="微软雅黑" pitchFamily="34" charset="-122"/>
              </a:rPr>
              <a:t>offset</a:t>
            </a:r>
            <a:r>
              <a:rPr lang="zh-CN" altLang="en-US" sz="1400" dirty="0">
                <a:latin typeface="微软雅黑" pitchFamily="34" charset="-122"/>
                <a:ea typeface="微软雅黑" pitchFamily="34" charset="-122"/>
              </a:rPr>
              <a:t>处的</a:t>
            </a:r>
            <a:r>
              <a:rPr lang="en-US" altLang="zh-CN" sz="1400" dirty="0">
                <a:latin typeface="微软雅黑" pitchFamily="34" charset="-122"/>
                <a:ea typeface="微软雅黑" pitchFamily="34" charset="-122"/>
              </a:rPr>
              <a:t>bit</a:t>
            </a:r>
            <a:r>
              <a:rPr lang="zh-CN" altLang="en-US" sz="1400" dirty="0">
                <a:latin typeface="微软雅黑" pitchFamily="34" charset="-122"/>
                <a:ea typeface="微软雅黑" pitchFamily="34" charset="-122"/>
              </a:rPr>
              <a:t>值</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只能是</a:t>
            </a:r>
            <a:r>
              <a:rPr lang="en-US" altLang="zh-CN" sz="1400" dirty="0">
                <a:latin typeface="微软雅黑" pitchFamily="34" charset="-122"/>
                <a:ea typeface="微软雅黑" pitchFamily="34" charset="-122"/>
              </a:rPr>
              <a:t>0</a:t>
            </a:r>
            <a:r>
              <a:rPr lang="zh-CN" altLang="en-US" sz="1400" dirty="0">
                <a:latin typeface="微软雅黑" pitchFamily="34" charset="-122"/>
                <a:ea typeface="微软雅黑" pitchFamily="34" charset="-122"/>
              </a:rPr>
              <a:t>或者</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a:t>
            </a:r>
          </a:p>
          <a:p>
            <a:pPr lvl="1">
              <a:lnSpc>
                <a:spcPct val="150000"/>
              </a:lnSpc>
            </a:pPr>
            <a:r>
              <a:rPr lang="en-US" altLang="zh-CN" sz="1400" dirty="0" err="1" smtClean="0">
                <a:latin typeface="微软雅黑" pitchFamily="34" charset="-122"/>
                <a:ea typeface="微软雅黑" pitchFamily="34" charset="-122"/>
              </a:rPr>
              <a:t>getbit</a:t>
            </a:r>
            <a:r>
              <a:rPr lang="en-US" altLang="zh-CN" sz="1400" dirty="0" smtClean="0">
                <a:latin typeface="微软雅黑" pitchFamily="34" charset="-122"/>
                <a:ea typeface="微软雅黑" pitchFamily="34" charset="-122"/>
              </a:rPr>
              <a:t> </a:t>
            </a:r>
            <a:r>
              <a:rPr lang="en-US" altLang="zh-CN" sz="1400" dirty="0">
                <a:latin typeface="微软雅黑" pitchFamily="34" charset="-122"/>
                <a:ea typeface="微软雅黑" pitchFamily="34" charset="-122"/>
              </a:rPr>
              <a:t>key offset        		// </a:t>
            </a:r>
            <a:r>
              <a:rPr lang="zh-CN" altLang="en-US" sz="1400" dirty="0">
                <a:latin typeface="微软雅黑" pitchFamily="34" charset="-122"/>
                <a:ea typeface="微软雅黑" pitchFamily="34" charset="-122"/>
              </a:rPr>
              <a:t>获得</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在</a:t>
            </a:r>
            <a:r>
              <a:rPr lang="en-US" altLang="zh-CN" sz="1400" dirty="0">
                <a:latin typeface="微软雅黑" pitchFamily="34" charset="-122"/>
                <a:ea typeface="微软雅黑" pitchFamily="34" charset="-122"/>
              </a:rPr>
              <a:t>offset</a:t>
            </a:r>
            <a:r>
              <a:rPr lang="zh-CN" altLang="en-US" sz="1400" dirty="0">
                <a:latin typeface="微软雅黑" pitchFamily="34" charset="-122"/>
                <a:ea typeface="微软雅黑" pitchFamily="34" charset="-122"/>
              </a:rPr>
              <a:t>处的</a:t>
            </a:r>
            <a:r>
              <a:rPr lang="en-US" altLang="zh-CN" sz="1400" dirty="0">
                <a:latin typeface="微软雅黑" pitchFamily="34" charset="-122"/>
                <a:ea typeface="微软雅黑" pitchFamily="34" charset="-122"/>
              </a:rPr>
              <a:t>bit</a:t>
            </a:r>
            <a:r>
              <a:rPr lang="zh-CN" altLang="en-US" sz="1400" dirty="0">
                <a:latin typeface="微软雅黑" pitchFamily="34" charset="-122"/>
                <a:ea typeface="微软雅黑" pitchFamily="34" charset="-122"/>
              </a:rPr>
              <a:t>值</a:t>
            </a:r>
          </a:p>
          <a:p>
            <a:pPr lvl="1">
              <a:lnSpc>
                <a:spcPct val="150000"/>
              </a:lnSpc>
            </a:pPr>
            <a:r>
              <a:rPr lang="en-US" altLang="zh-CN" sz="1400" dirty="0" err="1" smtClean="0">
                <a:latin typeface="微软雅黑" pitchFamily="34" charset="-122"/>
                <a:ea typeface="微软雅黑" pitchFamily="34" charset="-122"/>
              </a:rPr>
              <a:t>bitcount</a:t>
            </a:r>
            <a:r>
              <a:rPr lang="en-US" altLang="zh-CN" sz="1400" dirty="0" smtClean="0">
                <a:latin typeface="微软雅黑" pitchFamily="34" charset="-122"/>
                <a:ea typeface="微软雅黑" pitchFamily="34" charset="-122"/>
              </a:rPr>
              <a:t> </a:t>
            </a:r>
            <a:r>
              <a:rPr lang="en-US" altLang="zh-CN" sz="1400" dirty="0">
                <a:latin typeface="微软雅黑" pitchFamily="34" charset="-122"/>
                <a:ea typeface="微软雅黑" pitchFamily="34" charset="-122"/>
              </a:rPr>
              <a:t>key             		// </a:t>
            </a:r>
            <a:r>
              <a:rPr lang="zh-CN" altLang="en-US" sz="1400" dirty="0">
                <a:latin typeface="微软雅黑" pitchFamily="34" charset="-122"/>
                <a:ea typeface="微软雅黑" pitchFamily="34" charset="-122"/>
              </a:rPr>
              <a:t>获得</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的</a:t>
            </a:r>
            <a:r>
              <a:rPr lang="en-US" altLang="zh-CN" sz="1400" dirty="0">
                <a:latin typeface="微软雅黑" pitchFamily="34" charset="-122"/>
                <a:ea typeface="微软雅黑" pitchFamily="34" charset="-122"/>
              </a:rPr>
              <a:t>bit</a:t>
            </a:r>
            <a:r>
              <a:rPr lang="zh-CN" altLang="en-US" sz="1400" dirty="0">
                <a:latin typeface="微软雅黑" pitchFamily="34" charset="-122"/>
                <a:ea typeface="微软雅黑" pitchFamily="34" charset="-122"/>
              </a:rPr>
              <a:t>位为</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的个数</a:t>
            </a:r>
          </a:p>
          <a:p>
            <a:pPr lvl="1">
              <a:lnSpc>
                <a:spcPct val="150000"/>
              </a:lnSpc>
            </a:pPr>
            <a:r>
              <a:rPr lang="en-US" altLang="zh-CN" sz="1400" dirty="0" err="1" smtClean="0">
                <a:latin typeface="微软雅黑" pitchFamily="34" charset="-122"/>
                <a:ea typeface="微软雅黑" pitchFamily="34" charset="-122"/>
              </a:rPr>
              <a:t>bitpos</a:t>
            </a:r>
            <a:r>
              <a:rPr lang="en-US" altLang="zh-CN" sz="1400" dirty="0" smtClean="0">
                <a:latin typeface="微软雅黑" pitchFamily="34" charset="-122"/>
                <a:ea typeface="微软雅黑" pitchFamily="34" charset="-122"/>
              </a:rPr>
              <a:t> </a:t>
            </a:r>
            <a:r>
              <a:rPr lang="en-US" altLang="zh-CN" sz="1400" dirty="0">
                <a:latin typeface="微软雅黑" pitchFamily="34" charset="-122"/>
                <a:ea typeface="微软雅黑" pitchFamily="34" charset="-122"/>
              </a:rPr>
              <a:t>key value 		// </a:t>
            </a:r>
            <a:r>
              <a:rPr lang="zh-CN" altLang="en-US" sz="1400" dirty="0">
                <a:latin typeface="微软雅黑" pitchFamily="34" charset="-122"/>
                <a:ea typeface="微软雅黑" pitchFamily="34" charset="-122"/>
              </a:rPr>
              <a:t>返回第一个被设置为</a:t>
            </a:r>
            <a:r>
              <a:rPr lang="en-US" altLang="zh-CN" sz="1400" dirty="0">
                <a:latin typeface="微软雅黑" pitchFamily="34" charset="-122"/>
                <a:ea typeface="微软雅黑" pitchFamily="34" charset="-122"/>
              </a:rPr>
              <a:t>bit</a:t>
            </a:r>
            <a:r>
              <a:rPr lang="zh-CN" altLang="en-US" sz="1400" dirty="0">
                <a:latin typeface="微软雅黑" pitchFamily="34" charset="-122"/>
                <a:ea typeface="微软雅黑" pitchFamily="34" charset="-122"/>
              </a:rPr>
              <a:t>值的索引值</a:t>
            </a:r>
          </a:p>
          <a:p>
            <a:pPr lvl="1">
              <a:lnSpc>
                <a:spcPct val="150000"/>
              </a:lnSpc>
            </a:pPr>
            <a:r>
              <a:rPr lang="en-US" altLang="zh-CN" sz="1400" dirty="0" err="1" smtClean="0">
                <a:latin typeface="微软雅黑" pitchFamily="34" charset="-122"/>
                <a:ea typeface="微软雅黑" pitchFamily="34" charset="-122"/>
              </a:rPr>
              <a:t>bitop</a:t>
            </a:r>
            <a:r>
              <a:rPr lang="en-US" altLang="zh-CN" sz="1400" dirty="0" smtClean="0">
                <a:latin typeface="微软雅黑" pitchFamily="34" charset="-122"/>
                <a:ea typeface="微软雅黑" pitchFamily="34" charset="-122"/>
              </a:rPr>
              <a:t> </a:t>
            </a:r>
            <a:r>
              <a:rPr lang="en-US" altLang="zh-CN" sz="1400" dirty="0">
                <a:latin typeface="微软雅黑" pitchFamily="34" charset="-122"/>
                <a:ea typeface="微软雅黑" pitchFamily="34" charset="-122"/>
              </a:rPr>
              <a:t>and[or/</a:t>
            </a:r>
            <a:r>
              <a:rPr lang="en-US" altLang="zh-CN" sz="1400" dirty="0" err="1">
                <a:latin typeface="微软雅黑" pitchFamily="34" charset="-122"/>
                <a:ea typeface="微软雅黑" pitchFamily="34" charset="-122"/>
              </a:rPr>
              <a:t>xor</a:t>
            </a:r>
            <a:r>
              <a:rPr lang="en-US" altLang="zh-CN" sz="1400" dirty="0">
                <a:latin typeface="微软雅黑" pitchFamily="34" charset="-122"/>
                <a:ea typeface="微软雅黑" pitchFamily="34" charset="-122"/>
              </a:rPr>
              <a:t>/not] </a:t>
            </a:r>
            <a:r>
              <a:rPr lang="en-US" altLang="zh-CN" sz="1400" dirty="0" err="1">
                <a:latin typeface="微软雅黑" pitchFamily="34" charset="-122"/>
                <a:ea typeface="微软雅黑" pitchFamily="34" charset="-122"/>
              </a:rPr>
              <a:t>destkey</a:t>
            </a:r>
            <a:r>
              <a:rPr lang="en-US" altLang="zh-CN" sz="1400" dirty="0">
                <a:latin typeface="微软雅黑" pitchFamily="34" charset="-122"/>
                <a:ea typeface="微软雅黑" pitchFamily="34" charset="-122"/>
              </a:rPr>
              <a:t> key[key …] // </a:t>
            </a:r>
            <a:r>
              <a:rPr lang="zh-CN" altLang="en-US" sz="1400" dirty="0">
                <a:latin typeface="微软雅黑" pitchFamily="34" charset="-122"/>
                <a:ea typeface="微软雅黑" pitchFamily="34" charset="-122"/>
              </a:rPr>
              <a:t>对多个</a:t>
            </a:r>
            <a:r>
              <a:rPr lang="en-US" altLang="zh-CN" sz="1400" dirty="0">
                <a:latin typeface="微软雅黑" pitchFamily="34" charset="-122"/>
                <a:ea typeface="微软雅黑" pitchFamily="34" charset="-122"/>
              </a:rPr>
              <a:t>key </a:t>
            </a:r>
            <a:r>
              <a:rPr lang="zh-CN" altLang="en-US" sz="1400" dirty="0">
                <a:latin typeface="微软雅黑" pitchFamily="34" charset="-122"/>
                <a:ea typeface="微软雅黑" pitchFamily="34" charset="-122"/>
              </a:rPr>
              <a:t>进行逻辑运算后存入</a:t>
            </a:r>
            <a:r>
              <a:rPr lang="en-US" altLang="zh-CN" sz="1400" dirty="0" err="1">
                <a:latin typeface="微软雅黑" pitchFamily="34" charset="-122"/>
                <a:ea typeface="微软雅黑" pitchFamily="34" charset="-122"/>
              </a:rPr>
              <a:t>destkey</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中</a:t>
            </a:r>
          </a:p>
        </p:txBody>
      </p:sp>
      <p:pic>
        <p:nvPicPr>
          <p:cNvPr id="8" name="图片 7"/>
          <p:cNvPicPr>
            <a:picLocks noChangeAspect="1"/>
          </p:cNvPicPr>
          <p:nvPr/>
        </p:nvPicPr>
        <p:blipFill>
          <a:blip r:embed="rId3"/>
          <a:stretch>
            <a:fillRect/>
          </a:stretch>
        </p:blipFill>
        <p:spPr>
          <a:xfrm>
            <a:off x="238125" y="1527810"/>
            <a:ext cx="11953875" cy="2419350"/>
          </a:xfrm>
          <a:prstGeom prst="rect">
            <a:avLst/>
          </a:prstGeom>
        </p:spPr>
      </p:pic>
      <p:pic>
        <p:nvPicPr>
          <p:cNvPr id="9" name="图片 8"/>
          <p:cNvPicPr>
            <a:picLocks noChangeAspect="1"/>
          </p:cNvPicPr>
          <p:nvPr/>
        </p:nvPicPr>
        <p:blipFill>
          <a:blip r:embed="rId4"/>
          <a:stretch>
            <a:fillRect/>
          </a:stretch>
        </p:blipFill>
        <p:spPr>
          <a:xfrm>
            <a:off x="537845" y="4170045"/>
            <a:ext cx="11115675" cy="180022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02.</a:t>
            </a:r>
            <a:r>
              <a:rPr lang="zh-CN" altLang="en-US" b="0" dirty="0" smtClean="0">
                <a:solidFill>
                  <a:schemeClr val="tx1"/>
                </a:solidFill>
                <a:latin typeface="微软雅黑" pitchFamily="34" charset="-122"/>
                <a:ea typeface="微软雅黑" pitchFamily="34" charset="-122"/>
                <a:cs typeface="微软雅黑" pitchFamily="34" charset="-122"/>
                <a:sym typeface="+mn-ea"/>
              </a:rPr>
              <a:t> </a:t>
            </a:r>
            <a:r>
              <a:rPr lang="en-US" altLang="zh-CN" b="0" dirty="0" err="1" smtClean="0">
                <a:solidFill>
                  <a:schemeClr val="tx1"/>
                </a:solidFill>
                <a:latin typeface="微软雅黑" pitchFamily="34" charset="-122"/>
                <a:ea typeface="微软雅黑" pitchFamily="34" charset="-122"/>
                <a:cs typeface="微软雅黑" pitchFamily="34" charset="-122"/>
                <a:sym typeface="+mn-ea"/>
              </a:rPr>
              <a:t>BitMaps</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err="1" smtClean="0">
                <a:solidFill>
                  <a:srgbClr val="FFFFFF"/>
                </a:solidFill>
                <a:latin typeface="Calibri" panose="020F0502020204030204"/>
              </a:rPr>
              <a:t>BitMaps</a:t>
            </a:r>
            <a:endParaRPr lang="zh-CN" altLang="en-US" sz="2000" b="1" dirty="0">
              <a:solidFill>
                <a:srgbClr val="FFFFFF"/>
              </a:solidFill>
              <a:latin typeface="Calibri" panose="020F0502020204030204"/>
            </a:endParaRPr>
          </a:p>
        </p:txBody>
      </p:sp>
      <p:pic>
        <p:nvPicPr>
          <p:cNvPr id="10" name="图片 9"/>
          <p:cNvPicPr>
            <a:picLocks noChangeAspect="1"/>
          </p:cNvPicPr>
          <p:nvPr/>
        </p:nvPicPr>
        <p:blipFill>
          <a:blip r:embed="rId3"/>
          <a:stretch>
            <a:fillRect/>
          </a:stretch>
        </p:blipFill>
        <p:spPr>
          <a:xfrm>
            <a:off x="1783486" y="975610"/>
            <a:ext cx="9467850" cy="545782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03.HyperLogLog</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684245" y="1334385"/>
            <a:ext cx="11091830" cy="1029370"/>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smtClean="0">
                <a:solidFill>
                  <a:schemeClr val="tx1">
                    <a:lumMod val="65000"/>
                    <a:lumOff val="35000"/>
                  </a:schemeClr>
                </a:solidFill>
                <a:latin typeface="微软雅黑" pitchFamily="34" charset="-122"/>
                <a:ea typeface="微软雅黑" pitchFamily="34" charset="-122"/>
              </a:rPr>
              <a:t>HyperLogLog</a:t>
            </a:r>
            <a:r>
              <a:rPr lang="en-US" altLang="zh-CN" dirty="0" smtClean="0">
                <a:solidFill>
                  <a:schemeClr val="tx1">
                    <a:lumMod val="65000"/>
                    <a:lumOff val="35000"/>
                  </a:schemeClr>
                </a:solidFill>
                <a:latin typeface="微软雅黑" pitchFamily="34" charset="-122"/>
                <a:ea typeface="微软雅黑" pitchFamily="34" charset="-122"/>
              </a:rPr>
              <a:t> </a:t>
            </a:r>
            <a:r>
              <a:rPr lang="zh-CN" altLang="en-US" dirty="0">
                <a:solidFill>
                  <a:schemeClr val="tx1">
                    <a:lumMod val="65000"/>
                    <a:lumOff val="35000"/>
                  </a:schemeClr>
                </a:solidFill>
                <a:latin typeface="微软雅黑" pitchFamily="34" charset="-122"/>
                <a:ea typeface="微软雅黑" pitchFamily="34" charset="-122"/>
              </a:rPr>
              <a:t>是用来做</a:t>
            </a:r>
            <a:r>
              <a:rPr lang="zh-CN" altLang="en-US" dirty="0">
                <a:solidFill>
                  <a:schemeClr val="accent6"/>
                </a:solidFill>
                <a:latin typeface="微软雅黑" pitchFamily="34" charset="-122"/>
                <a:ea typeface="微软雅黑" pitchFamily="34" charset="-122"/>
              </a:rPr>
              <a:t>基数</a:t>
            </a:r>
            <a:r>
              <a:rPr lang="zh-CN" altLang="en-US" dirty="0">
                <a:solidFill>
                  <a:schemeClr val="tx1">
                    <a:lumMod val="65000"/>
                    <a:lumOff val="35000"/>
                  </a:schemeClr>
                </a:solidFill>
                <a:latin typeface="微软雅黑" pitchFamily="34" charset="-122"/>
                <a:ea typeface="微软雅黑" pitchFamily="34" charset="-122"/>
              </a:rPr>
              <a:t>统计的算法，</a:t>
            </a:r>
            <a:r>
              <a:rPr lang="en-US" altLang="zh-CN" dirty="0" err="1">
                <a:solidFill>
                  <a:schemeClr val="tx1">
                    <a:lumMod val="65000"/>
                    <a:lumOff val="35000"/>
                  </a:schemeClr>
                </a:solidFill>
                <a:latin typeface="微软雅黑" pitchFamily="34" charset="-122"/>
                <a:ea typeface="微软雅黑" pitchFamily="34" charset="-122"/>
              </a:rPr>
              <a:t>HyperLogLog</a:t>
            </a:r>
            <a:r>
              <a:rPr lang="en-US" altLang="zh-CN" dirty="0">
                <a:solidFill>
                  <a:schemeClr val="tx1">
                    <a:lumMod val="65000"/>
                    <a:lumOff val="35000"/>
                  </a:schemeClr>
                </a:solidFill>
                <a:latin typeface="微软雅黑" pitchFamily="34" charset="-122"/>
                <a:ea typeface="微软雅黑" pitchFamily="34" charset="-122"/>
              </a:rPr>
              <a:t> </a:t>
            </a:r>
            <a:r>
              <a:rPr lang="zh-CN" altLang="en-US" dirty="0">
                <a:solidFill>
                  <a:schemeClr val="tx1">
                    <a:lumMod val="65000"/>
                    <a:lumOff val="35000"/>
                  </a:schemeClr>
                </a:solidFill>
                <a:latin typeface="微软雅黑" pitchFamily="34" charset="-122"/>
                <a:ea typeface="微软雅黑" pitchFamily="34" charset="-122"/>
              </a:rPr>
              <a:t>的优点是，在输入元素的数量或者体积非常非常大时，计算基数所需的空间总是固定 的、并且是很小的。每个 </a:t>
            </a:r>
            <a:r>
              <a:rPr lang="en-US" altLang="zh-CN" dirty="0" err="1">
                <a:solidFill>
                  <a:schemeClr val="tx1">
                    <a:lumMod val="65000"/>
                    <a:lumOff val="35000"/>
                  </a:schemeClr>
                </a:solidFill>
                <a:latin typeface="微软雅黑" pitchFamily="34" charset="-122"/>
                <a:ea typeface="微软雅黑" pitchFamily="34" charset="-122"/>
              </a:rPr>
              <a:t>HyperLogLog</a:t>
            </a:r>
            <a:r>
              <a:rPr lang="en-US" altLang="zh-CN" dirty="0">
                <a:solidFill>
                  <a:schemeClr val="tx1">
                    <a:lumMod val="65000"/>
                    <a:lumOff val="35000"/>
                  </a:schemeClr>
                </a:solidFill>
                <a:latin typeface="微软雅黑" pitchFamily="34" charset="-122"/>
                <a:ea typeface="微软雅黑" pitchFamily="34" charset="-122"/>
              </a:rPr>
              <a:t> </a:t>
            </a:r>
            <a:r>
              <a:rPr lang="zh-CN" altLang="en-US" dirty="0">
                <a:solidFill>
                  <a:schemeClr val="tx1">
                    <a:lumMod val="65000"/>
                    <a:lumOff val="35000"/>
                  </a:schemeClr>
                </a:solidFill>
                <a:latin typeface="微软雅黑" pitchFamily="34" charset="-122"/>
                <a:ea typeface="微软雅黑" pitchFamily="34" charset="-122"/>
              </a:rPr>
              <a:t>键只需要花费 </a:t>
            </a:r>
            <a:r>
              <a:rPr lang="en-US" altLang="zh-CN" dirty="0">
                <a:solidFill>
                  <a:schemeClr val="tx1">
                    <a:lumMod val="65000"/>
                    <a:lumOff val="35000"/>
                  </a:schemeClr>
                </a:solidFill>
                <a:latin typeface="微软雅黑" pitchFamily="34" charset="-122"/>
                <a:ea typeface="微软雅黑" pitchFamily="34" charset="-122"/>
              </a:rPr>
              <a:t>12 KB </a:t>
            </a:r>
            <a:r>
              <a:rPr lang="zh-CN" altLang="en-US" dirty="0">
                <a:solidFill>
                  <a:schemeClr val="tx1">
                    <a:lumMod val="65000"/>
                    <a:lumOff val="35000"/>
                  </a:schemeClr>
                </a:solidFill>
                <a:latin typeface="微软雅黑" pitchFamily="34" charset="-122"/>
                <a:ea typeface="微软雅黑" pitchFamily="34" charset="-122"/>
              </a:rPr>
              <a:t>内存，就可以计算接近 </a:t>
            </a:r>
            <a:r>
              <a:rPr lang="en-US" altLang="zh-CN" dirty="0">
                <a:solidFill>
                  <a:schemeClr val="tx1">
                    <a:lumMod val="65000"/>
                    <a:lumOff val="35000"/>
                  </a:schemeClr>
                </a:solidFill>
                <a:latin typeface="微软雅黑" pitchFamily="34" charset="-122"/>
                <a:ea typeface="微软雅黑" pitchFamily="34" charset="-122"/>
              </a:rPr>
              <a:t>2^64 </a:t>
            </a:r>
            <a:r>
              <a:rPr lang="zh-CN" altLang="en-US" dirty="0">
                <a:solidFill>
                  <a:schemeClr val="tx1">
                    <a:lumMod val="65000"/>
                    <a:lumOff val="35000"/>
                  </a:schemeClr>
                </a:solidFill>
                <a:latin typeface="微软雅黑" pitchFamily="34" charset="-122"/>
                <a:ea typeface="微软雅黑" pitchFamily="34" charset="-122"/>
              </a:rPr>
              <a:t>个不同元素的</a:t>
            </a:r>
            <a:r>
              <a:rPr lang="zh-CN" altLang="en-US" dirty="0" smtClean="0">
                <a:solidFill>
                  <a:schemeClr val="tx1">
                    <a:lumMod val="65000"/>
                    <a:lumOff val="35000"/>
                  </a:schemeClr>
                </a:solidFill>
                <a:latin typeface="微软雅黑" pitchFamily="34" charset="-122"/>
                <a:ea typeface="微软雅黑" pitchFamily="34" charset="-122"/>
              </a:rPr>
              <a:t>基数</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err="1" smtClean="0">
                <a:solidFill>
                  <a:srgbClr val="FFFFFF"/>
                </a:solidFill>
                <a:latin typeface="Calibri" panose="020F0502020204030204"/>
              </a:rPr>
              <a:t>HyperLogLog</a:t>
            </a:r>
            <a:endParaRPr lang="zh-CN" altLang="en-US" sz="2000" b="1" dirty="0">
              <a:solidFill>
                <a:srgbClr val="FFFFFF"/>
              </a:solidFill>
              <a:latin typeface="Calibri" panose="020F0502020204030204"/>
            </a:endParaRPr>
          </a:p>
        </p:txBody>
      </p:sp>
      <p:sp>
        <p:nvSpPr>
          <p:cNvPr id="66" name="文本框 65"/>
          <p:cNvSpPr txBox="1"/>
          <p:nvPr/>
        </p:nvSpPr>
        <p:spPr>
          <a:xfrm>
            <a:off x="897367" y="2590672"/>
            <a:ext cx="10517979" cy="461665"/>
          </a:xfrm>
          <a:prstGeom prst="rect">
            <a:avLst/>
          </a:prstGeom>
          <a:noFill/>
        </p:spPr>
        <p:txBody>
          <a:bodyPr wrap="square" rtlCol="0">
            <a:spAutoFit/>
          </a:bodyPr>
          <a:lstStyle/>
          <a:p>
            <a:pPr marL="342900" indent="-342900">
              <a:buFont typeface="Wingdings" panose="05000000000000000000" pitchFamily="2" charset="2"/>
              <a:buChar char="u"/>
            </a:pPr>
            <a:r>
              <a:rPr lang="en-US" altLang="zh-CN" sz="2400" b="1" kern="0" spc="10" dirty="0" err="1" smtClean="0">
                <a:solidFill>
                  <a:srgbClr val="51B171"/>
                </a:solidFill>
                <a:latin typeface="Arial Unicode MS" panose="020B0604020202020204" charset="-122"/>
                <a:cs typeface="Arial Unicode MS" panose="020B0604020202020204" charset="-122"/>
              </a:rPr>
              <a:t>HyperLogLog</a:t>
            </a:r>
            <a:r>
              <a:rPr lang="zh-CN" altLang="zh-CN" sz="2400" b="1" kern="0" spc="10" dirty="0" smtClean="0">
                <a:solidFill>
                  <a:srgbClr val="51B171"/>
                </a:solidFill>
                <a:latin typeface="Arial Unicode MS" panose="020B0604020202020204" charset="-122"/>
                <a:cs typeface="Arial Unicode MS" panose="020B0604020202020204" charset="-122"/>
              </a:rPr>
              <a:t>操作</a:t>
            </a:r>
            <a:endParaRPr lang="zh-CN" altLang="zh-CN" sz="2400" b="1" kern="0" spc="10" dirty="0">
              <a:solidFill>
                <a:srgbClr val="51B171"/>
              </a:solidFill>
              <a:latin typeface="Arial Unicode MS" panose="020B0604020202020204" charset="-122"/>
              <a:cs typeface="Arial Unicode MS" panose="020B0604020202020204" charset="-122"/>
            </a:endParaRPr>
          </a:p>
        </p:txBody>
      </p:sp>
      <p:sp>
        <p:nvSpPr>
          <p:cNvPr id="7" name="文本框 2"/>
          <p:cNvSpPr txBox="1"/>
          <p:nvPr/>
        </p:nvSpPr>
        <p:spPr>
          <a:xfrm>
            <a:off x="555547" y="3144535"/>
            <a:ext cx="11513975" cy="1277273"/>
          </a:xfrm>
          <a:prstGeom prst="rect">
            <a:avLst/>
          </a:prstGeom>
          <a:noFill/>
        </p:spPr>
        <p:txBody>
          <a:bodyPr wrap="square" rtlCol="0" anchor="t">
            <a:spAutoFit/>
          </a:bodyPr>
          <a:lstStyle/>
          <a:p>
            <a:pPr lvl="1">
              <a:lnSpc>
                <a:spcPct val="150000"/>
              </a:lnSpc>
            </a:pPr>
            <a:r>
              <a:rPr lang="en-US" altLang="zh-CN" sz="1400" dirty="0">
                <a:latin typeface="微软雅黑" pitchFamily="34" charset="-122"/>
                <a:ea typeface="微软雅黑" pitchFamily="34" charset="-122"/>
              </a:rPr>
              <a:t>PFADD key element [element ...]		 </a:t>
            </a:r>
            <a:r>
              <a:rPr lang="en-US" altLang="zh-CN"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添加指定元素到 </a:t>
            </a:r>
            <a:r>
              <a:rPr lang="en-US" altLang="zh-CN" sz="1400" dirty="0" err="1">
                <a:latin typeface="微软雅黑" pitchFamily="34" charset="-122"/>
                <a:ea typeface="微软雅黑" pitchFamily="34" charset="-122"/>
              </a:rPr>
              <a:t>HyperLogLog</a:t>
            </a:r>
            <a:r>
              <a:rPr lang="en-US" altLang="zh-CN" sz="1400" dirty="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中</a:t>
            </a:r>
            <a:endParaRPr lang="en-US" altLang="zh-CN" sz="1400" dirty="0" smtClean="0">
              <a:latin typeface="微软雅黑" pitchFamily="34" charset="-122"/>
              <a:ea typeface="微软雅黑" pitchFamily="34" charset="-122"/>
            </a:endParaRPr>
          </a:p>
          <a:p>
            <a:pPr lvl="1">
              <a:lnSpc>
                <a:spcPct val="200000"/>
              </a:lnSpc>
            </a:pPr>
            <a:r>
              <a:rPr lang="en-US" altLang="zh-CN" sz="1400" dirty="0" smtClean="0">
                <a:latin typeface="微软雅黑" pitchFamily="34" charset="-122"/>
                <a:ea typeface="微软雅黑" pitchFamily="34" charset="-122"/>
              </a:rPr>
              <a:t>PFCOUNT </a:t>
            </a:r>
            <a:r>
              <a:rPr lang="en-US" altLang="zh-CN" sz="1400" dirty="0">
                <a:latin typeface="微软雅黑" pitchFamily="34" charset="-122"/>
                <a:ea typeface="微软雅黑" pitchFamily="34" charset="-122"/>
              </a:rPr>
              <a:t>key [key ...]		</a:t>
            </a:r>
            <a:r>
              <a:rPr lang="en-US" altLang="zh-CN"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返回给定 </a:t>
            </a:r>
            <a:r>
              <a:rPr lang="en-US" altLang="zh-CN" sz="1400" dirty="0" err="1">
                <a:latin typeface="微软雅黑" pitchFamily="34" charset="-122"/>
                <a:ea typeface="微软雅黑" pitchFamily="34" charset="-122"/>
              </a:rPr>
              <a:t>HyperLogLog</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的基数估算值</a:t>
            </a:r>
          </a:p>
          <a:p>
            <a:pPr lvl="1">
              <a:lnSpc>
                <a:spcPct val="200000"/>
              </a:lnSpc>
            </a:pPr>
            <a:r>
              <a:rPr lang="en-US" altLang="zh-CN" sz="1400" dirty="0">
                <a:latin typeface="微软雅黑" pitchFamily="34" charset="-122"/>
                <a:ea typeface="微软雅黑" pitchFamily="34" charset="-122"/>
              </a:rPr>
              <a:t>PFMERGE </a:t>
            </a:r>
            <a:r>
              <a:rPr lang="en-US" altLang="zh-CN" sz="1400" dirty="0" err="1">
                <a:latin typeface="微软雅黑" pitchFamily="34" charset="-122"/>
                <a:ea typeface="微软雅黑" pitchFamily="34" charset="-122"/>
              </a:rPr>
              <a:t>destkey</a:t>
            </a:r>
            <a:r>
              <a:rPr lang="en-US" altLang="zh-CN" sz="1400" dirty="0">
                <a:latin typeface="微软雅黑" pitchFamily="34" charset="-122"/>
                <a:ea typeface="微软雅黑" pitchFamily="34" charset="-122"/>
              </a:rPr>
              <a:t> </a:t>
            </a:r>
            <a:r>
              <a:rPr lang="en-US" altLang="zh-CN" sz="1400" dirty="0" err="1">
                <a:latin typeface="微软雅黑" pitchFamily="34" charset="-122"/>
                <a:ea typeface="微软雅黑" pitchFamily="34" charset="-122"/>
              </a:rPr>
              <a:t>sourcekey</a:t>
            </a:r>
            <a:r>
              <a:rPr lang="en-US" altLang="zh-CN" sz="1400" dirty="0">
                <a:latin typeface="微软雅黑" pitchFamily="34" charset="-122"/>
                <a:ea typeface="微软雅黑" pitchFamily="34" charset="-122"/>
              </a:rPr>
              <a:t> [</a:t>
            </a:r>
            <a:r>
              <a:rPr lang="en-US" altLang="zh-CN" sz="1400" dirty="0" err="1">
                <a:latin typeface="微软雅黑" pitchFamily="34" charset="-122"/>
                <a:ea typeface="微软雅黑" pitchFamily="34" charset="-122"/>
              </a:rPr>
              <a:t>sourcekey</a:t>
            </a:r>
            <a:r>
              <a:rPr lang="en-US" altLang="zh-CN" sz="1400" dirty="0">
                <a:latin typeface="微软雅黑" pitchFamily="34" charset="-122"/>
                <a:ea typeface="微软雅黑" pitchFamily="34" charset="-122"/>
              </a:rPr>
              <a:t> ...]	</a:t>
            </a:r>
            <a:r>
              <a:rPr lang="en-US" altLang="zh-CN"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将多个 </a:t>
            </a:r>
            <a:r>
              <a:rPr lang="en-US" altLang="zh-CN" sz="1400" dirty="0" err="1">
                <a:latin typeface="微软雅黑" pitchFamily="34" charset="-122"/>
                <a:ea typeface="微软雅黑" pitchFamily="34" charset="-122"/>
              </a:rPr>
              <a:t>HyperLogLog</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合并为一个 </a:t>
            </a:r>
            <a:r>
              <a:rPr lang="en-US" altLang="zh-CN" sz="1400" dirty="0" err="1" smtClean="0">
                <a:latin typeface="微软雅黑" pitchFamily="34" charset="-122"/>
                <a:ea typeface="微软雅黑" pitchFamily="34" charset="-122"/>
              </a:rPr>
              <a:t>HyperLogLog</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solidFill>
                  <a:schemeClr val="bg1"/>
                </a:solidFill>
                <a:latin typeface="微软雅黑" pitchFamily="34" charset="-122"/>
                <a:ea typeface="微软雅黑" pitchFamily="34" charset="-122"/>
                <a:cs typeface="微软雅黑" pitchFamily="34" charset="-122"/>
                <a:sym typeface="+mn-ea"/>
              </a:rPr>
              <a:t>01.</a:t>
            </a:r>
            <a:r>
              <a:rPr lang="zh-CN" altLang="en-US" dirty="0">
                <a:latin typeface="微软雅黑" pitchFamily="34" charset="-122"/>
                <a:ea typeface="微软雅黑" pitchFamily="34" charset="-122"/>
                <a:cs typeface="微软雅黑" pitchFamily="34" charset="-122"/>
                <a:sym typeface="+mn-ea"/>
              </a:rPr>
              <a:t> </a:t>
            </a:r>
            <a:r>
              <a:rPr lang="en-US" altLang="zh-CN" dirty="0" err="1">
                <a:latin typeface="微软雅黑" pitchFamily="34" charset="-122"/>
                <a:ea typeface="微软雅黑" pitchFamily="34" charset="-122"/>
                <a:cs typeface="微软雅黑" pitchFamily="34" charset="-122"/>
                <a:sym typeface="+mn-ea"/>
              </a:rPr>
              <a:t>Redis</a:t>
            </a:r>
            <a:r>
              <a:rPr lang="zh-CN" altLang="en-US" dirty="0">
                <a:latin typeface="微软雅黑" pitchFamily="34" charset="-122"/>
                <a:ea typeface="微软雅黑" pitchFamily="34" charset="-122"/>
                <a:cs typeface="微软雅黑" pitchFamily="34" charset="-122"/>
                <a:sym typeface="+mn-ea"/>
              </a:rPr>
              <a:t>基本数据结构和内部编码</a:t>
            </a:r>
          </a:p>
        </p:txBody>
      </p:sp>
      <p:grpSp>
        <p:nvGrpSpPr>
          <p:cNvPr id="6" name="组合 5"/>
          <p:cNvGrpSpPr/>
          <p:nvPr/>
        </p:nvGrpSpPr>
        <p:grpSpPr>
          <a:xfrm>
            <a:off x="9130030" y="182880"/>
            <a:ext cx="2910840" cy="930910"/>
            <a:chOff x="14378" y="288"/>
            <a:chExt cx="4584" cy="1466"/>
          </a:xfrm>
        </p:grpSpPr>
        <p:sp>
          <p:nvSpPr>
            <p:cNvPr id="3" name="矩形 2"/>
            <p:cNvSpPr/>
            <p:nvPr/>
          </p:nvSpPr>
          <p:spPr>
            <a:xfrm>
              <a:off x="14378" y="288"/>
              <a:ext cx="4585" cy="1467"/>
            </a:xfrm>
            <a:prstGeom prst="rect">
              <a:avLst/>
            </a:prstGeom>
            <a:solidFill>
              <a:srgbClr val="01C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奈学科技反白"/>
            <p:cNvPicPr>
              <a:picLocks noChangeAspect="1"/>
            </p:cNvPicPr>
            <p:nvPr/>
          </p:nvPicPr>
          <p:blipFill>
            <a:blip r:embed="rId3"/>
            <a:stretch>
              <a:fillRect/>
            </a:stretch>
          </p:blipFill>
          <p:spPr>
            <a:xfrm>
              <a:off x="15022" y="592"/>
              <a:ext cx="3204" cy="658"/>
            </a:xfrm>
            <a:prstGeom prst="rect">
              <a:avLst/>
            </a:prstGeom>
          </p:spPr>
        </p:pic>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04.Geospatial</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702905" y="1334385"/>
            <a:ext cx="11073169" cy="1029370"/>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zh-CN" altLang="en-US" dirty="0" smtClean="0">
                <a:solidFill>
                  <a:schemeClr val="tx1">
                    <a:lumMod val="65000"/>
                    <a:lumOff val="35000"/>
                  </a:schemeClr>
                </a:solidFill>
                <a:latin typeface="微软雅黑" pitchFamily="34" charset="-122"/>
                <a:ea typeface="微软雅黑" pitchFamily="34" charset="-122"/>
              </a:rPr>
              <a:t>  地理信息类型</a:t>
            </a:r>
            <a:r>
              <a:rPr lang="zh-CN" altLang="en-US" dirty="0">
                <a:solidFill>
                  <a:schemeClr val="tx1">
                    <a:lumMod val="65000"/>
                    <a:lumOff val="35000"/>
                  </a:schemeClr>
                </a:solidFill>
                <a:latin typeface="微软雅黑" pitchFamily="34" charset="-122"/>
                <a:ea typeface="微软雅黑" pitchFamily="34" charset="-122"/>
              </a:rPr>
              <a:t>，就是元素的</a:t>
            </a:r>
            <a:r>
              <a:rPr lang="en-US" altLang="zh-CN" dirty="0">
                <a:solidFill>
                  <a:schemeClr val="tx1">
                    <a:lumMod val="65000"/>
                    <a:lumOff val="35000"/>
                  </a:schemeClr>
                </a:solidFill>
                <a:latin typeface="微软雅黑" pitchFamily="34" charset="-122"/>
                <a:ea typeface="微软雅黑" pitchFamily="34" charset="-122"/>
              </a:rPr>
              <a:t>2</a:t>
            </a:r>
            <a:r>
              <a:rPr lang="zh-CN" altLang="en-US" dirty="0">
                <a:solidFill>
                  <a:schemeClr val="tx1">
                    <a:lumMod val="65000"/>
                    <a:lumOff val="35000"/>
                  </a:schemeClr>
                </a:solidFill>
                <a:latin typeface="微软雅黑" pitchFamily="34" charset="-122"/>
                <a:ea typeface="微软雅黑" pitchFamily="34" charset="-122"/>
              </a:rPr>
              <a:t>维坐标，在地图上就是经纬度。</a:t>
            </a:r>
            <a:r>
              <a:rPr lang="en-US" altLang="zh-CN" dirty="0" err="1">
                <a:solidFill>
                  <a:schemeClr val="tx1">
                    <a:lumMod val="65000"/>
                    <a:lumOff val="35000"/>
                  </a:schemeClr>
                </a:solidFill>
                <a:latin typeface="微软雅黑" pitchFamily="34" charset="-122"/>
                <a:ea typeface="微软雅黑" pitchFamily="34" charset="-122"/>
              </a:rPr>
              <a:t>redis</a:t>
            </a:r>
            <a:r>
              <a:rPr lang="zh-CN" altLang="en-US" dirty="0">
                <a:solidFill>
                  <a:schemeClr val="tx1">
                    <a:lumMod val="65000"/>
                    <a:lumOff val="35000"/>
                  </a:schemeClr>
                </a:solidFill>
                <a:latin typeface="微软雅黑" pitchFamily="34" charset="-122"/>
                <a:ea typeface="微软雅黑" pitchFamily="34" charset="-122"/>
              </a:rPr>
              <a:t>基于该类型，提供了经纬度设置，查询，范围查询，距离查询，经纬度</a:t>
            </a:r>
            <a:r>
              <a:rPr lang="en-US" altLang="zh-CN" dirty="0">
                <a:solidFill>
                  <a:schemeClr val="tx1">
                    <a:lumMod val="65000"/>
                    <a:lumOff val="35000"/>
                  </a:schemeClr>
                </a:solidFill>
                <a:latin typeface="微软雅黑" pitchFamily="34" charset="-122"/>
                <a:ea typeface="微软雅黑" pitchFamily="34" charset="-122"/>
              </a:rPr>
              <a:t>Hash</a:t>
            </a:r>
            <a:r>
              <a:rPr lang="zh-CN" altLang="en-US" dirty="0">
                <a:solidFill>
                  <a:schemeClr val="tx1">
                    <a:lumMod val="65000"/>
                    <a:lumOff val="35000"/>
                  </a:schemeClr>
                </a:solidFill>
                <a:latin typeface="微软雅黑" pitchFamily="34" charset="-122"/>
                <a:ea typeface="微软雅黑" pitchFamily="34" charset="-122"/>
              </a:rPr>
              <a:t>等常见操作</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smtClean="0">
                <a:solidFill>
                  <a:srgbClr val="FFFFFF"/>
                </a:solidFill>
                <a:latin typeface="Calibri" panose="020F0502020204030204"/>
              </a:rPr>
              <a:t>Geospatial</a:t>
            </a:r>
            <a:endParaRPr lang="zh-CN" altLang="en-US" sz="2000" b="1" dirty="0">
              <a:solidFill>
                <a:srgbClr val="FFFFFF"/>
              </a:solidFill>
              <a:latin typeface="Calibri" panose="020F0502020204030204"/>
            </a:endParaRPr>
          </a:p>
        </p:txBody>
      </p:sp>
      <p:sp>
        <p:nvSpPr>
          <p:cNvPr id="66" name="文本框 65"/>
          <p:cNvSpPr txBox="1"/>
          <p:nvPr/>
        </p:nvSpPr>
        <p:spPr>
          <a:xfrm>
            <a:off x="642331" y="2590671"/>
            <a:ext cx="10517979" cy="461665"/>
          </a:xfrm>
          <a:prstGeom prst="rect">
            <a:avLst/>
          </a:prstGeom>
          <a:noFill/>
        </p:spPr>
        <p:txBody>
          <a:bodyPr wrap="square" rtlCol="0">
            <a:spAutoFit/>
          </a:bodyPr>
          <a:lstStyle/>
          <a:p>
            <a:pPr marL="342900" indent="-342900">
              <a:buFont typeface="Wingdings" panose="05000000000000000000" pitchFamily="2" charset="2"/>
              <a:buChar char="u"/>
            </a:pPr>
            <a:r>
              <a:rPr lang="en-US" altLang="zh-CN" sz="2400" b="1" kern="0" spc="10" dirty="0" smtClean="0">
                <a:solidFill>
                  <a:srgbClr val="51B171"/>
                </a:solidFill>
                <a:latin typeface="Arial Unicode MS" panose="020B0604020202020204" charset="-122"/>
                <a:cs typeface="Arial Unicode MS" panose="020B0604020202020204" charset="-122"/>
              </a:rPr>
              <a:t>Geo</a:t>
            </a:r>
            <a:r>
              <a:rPr lang="zh-CN" altLang="en-US" sz="2400" b="1" kern="0" spc="10" dirty="0" smtClean="0">
                <a:solidFill>
                  <a:srgbClr val="51B171"/>
                </a:solidFill>
                <a:latin typeface="Arial Unicode MS" panose="020B0604020202020204" charset="-122"/>
                <a:cs typeface="Arial Unicode MS" panose="020B0604020202020204" charset="-122"/>
              </a:rPr>
              <a:t>的</a:t>
            </a:r>
            <a:r>
              <a:rPr lang="zh-CN" altLang="zh-CN" sz="2400" b="1" kern="0" spc="10" dirty="0" smtClean="0">
                <a:solidFill>
                  <a:srgbClr val="51B171"/>
                </a:solidFill>
                <a:latin typeface="Arial Unicode MS" panose="020B0604020202020204" charset="-122"/>
                <a:cs typeface="Arial Unicode MS" panose="020B0604020202020204" charset="-122"/>
              </a:rPr>
              <a:t>操作</a:t>
            </a:r>
            <a:endParaRPr lang="zh-CN" altLang="zh-CN" sz="2400" b="1" kern="0" spc="10" dirty="0">
              <a:solidFill>
                <a:srgbClr val="51B171"/>
              </a:solidFill>
              <a:latin typeface="Arial Unicode MS" panose="020B0604020202020204" charset="-122"/>
              <a:cs typeface="Arial Unicode MS" panose="020B0604020202020204" charset="-122"/>
            </a:endParaRPr>
          </a:p>
        </p:txBody>
      </p:sp>
      <p:sp>
        <p:nvSpPr>
          <p:cNvPr id="7" name="文本框 2"/>
          <p:cNvSpPr txBox="1"/>
          <p:nvPr/>
        </p:nvSpPr>
        <p:spPr>
          <a:xfrm>
            <a:off x="482500" y="3126764"/>
            <a:ext cx="11513975" cy="2972737"/>
          </a:xfrm>
          <a:prstGeom prst="rect">
            <a:avLst/>
          </a:prstGeom>
          <a:noFill/>
        </p:spPr>
        <p:txBody>
          <a:bodyPr wrap="square" rtlCol="0" anchor="t">
            <a:spAutoFit/>
          </a:bodyPr>
          <a:lstStyle/>
          <a:p>
            <a:pPr lvl="1">
              <a:lnSpc>
                <a:spcPct val="200000"/>
              </a:lnSpc>
            </a:pPr>
            <a:r>
              <a:rPr lang="en-US" altLang="zh-CN" sz="1600" dirty="0" err="1">
                <a:latin typeface="微软雅黑" pitchFamily="34" charset="-122"/>
                <a:ea typeface="微软雅黑" pitchFamily="34" charset="-122"/>
              </a:rPr>
              <a:t>geoadd</a:t>
            </a:r>
            <a:r>
              <a:rPr lang="zh-CN" altLang="en-US" sz="1600" dirty="0">
                <a:latin typeface="微软雅黑" pitchFamily="34" charset="-122"/>
                <a:ea typeface="微软雅黑" pitchFamily="34" charset="-122"/>
              </a:rPr>
              <a:t>：添加地理位置的</a:t>
            </a:r>
            <a:r>
              <a:rPr lang="zh-CN" altLang="en-US" sz="1600" dirty="0" smtClean="0">
                <a:latin typeface="微软雅黑" pitchFamily="34" charset="-122"/>
                <a:ea typeface="微软雅黑" pitchFamily="34" charset="-122"/>
              </a:rPr>
              <a:t>坐标</a:t>
            </a:r>
            <a:endParaRPr lang="zh-CN" altLang="en-US" sz="1600" dirty="0">
              <a:latin typeface="微软雅黑" pitchFamily="34" charset="-122"/>
              <a:ea typeface="微软雅黑" pitchFamily="34" charset="-122"/>
            </a:endParaRPr>
          </a:p>
          <a:p>
            <a:pPr lvl="1">
              <a:lnSpc>
                <a:spcPct val="200000"/>
              </a:lnSpc>
            </a:pPr>
            <a:r>
              <a:rPr lang="en-US" altLang="zh-CN" sz="1600" dirty="0" err="1">
                <a:latin typeface="微软雅黑" pitchFamily="34" charset="-122"/>
                <a:ea typeface="微软雅黑" pitchFamily="34" charset="-122"/>
              </a:rPr>
              <a:t>geopos</a:t>
            </a:r>
            <a:r>
              <a:rPr lang="zh-CN" altLang="en-US" sz="1600" dirty="0">
                <a:latin typeface="微软雅黑" pitchFamily="34" charset="-122"/>
                <a:ea typeface="微软雅黑" pitchFamily="34" charset="-122"/>
              </a:rPr>
              <a:t>：获取地理位置的</a:t>
            </a:r>
            <a:r>
              <a:rPr lang="zh-CN" altLang="en-US" sz="1600" dirty="0" smtClean="0">
                <a:latin typeface="微软雅黑" pitchFamily="34" charset="-122"/>
                <a:ea typeface="微软雅黑" pitchFamily="34" charset="-122"/>
              </a:rPr>
              <a:t>坐标</a:t>
            </a:r>
            <a:endParaRPr lang="zh-CN" altLang="en-US" sz="1600" dirty="0">
              <a:latin typeface="微软雅黑" pitchFamily="34" charset="-122"/>
              <a:ea typeface="微软雅黑" pitchFamily="34" charset="-122"/>
            </a:endParaRPr>
          </a:p>
          <a:p>
            <a:pPr lvl="1">
              <a:lnSpc>
                <a:spcPct val="200000"/>
              </a:lnSpc>
            </a:pPr>
            <a:r>
              <a:rPr lang="en-US" altLang="zh-CN" sz="1600" dirty="0" err="1">
                <a:latin typeface="微软雅黑" pitchFamily="34" charset="-122"/>
                <a:ea typeface="微软雅黑" pitchFamily="34" charset="-122"/>
              </a:rPr>
              <a:t>geodist</a:t>
            </a:r>
            <a:r>
              <a:rPr lang="zh-CN" altLang="en-US" sz="1600" dirty="0">
                <a:latin typeface="微软雅黑" pitchFamily="34" charset="-122"/>
                <a:ea typeface="微软雅黑" pitchFamily="34" charset="-122"/>
              </a:rPr>
              <a:t>：计算两个位置之间的</a:t>
            </a:r>
            <a:r>
              <a:rPr lang="zh-CN" altLang="en-US" sz="1600" dirty="0" smtClean="0">
                <a:latin typeface="微软雅黑" pitchFamily="34" charset="-122"/>
                <a:ea typeface="微软雅黑" pitchFamily="34" charset="-122"/>
              </a:rPr>
              <a:t>距离</a:t>
            </a:r>
            <a:endParaRPr lang="zh-CN" altLang="en-US" sz="1600" dirty="0">
              <a:latin typeface="微软雅黑" pitchFamily="34" charset="-122"/>
              <a:ea typeface="微软雅黑" pitchFamily="34" charset="-122"/>
            </a:endParaRPr>
          </a:p>
          <a:p>
            <a:pPr lvl="1">
              <a:lnSpc>
                <a:spcPct val="200000"/>
              </a:lnSpc>
            </a:pPr>
            <a:r>
              <a:rPr lang="en-US" altLang="zh-CN" sz="1600" dirty="0" err="1">
                <a:latin typeface="微软雅黑" pitchFamily="34" charset="-122"/>
                <a:ea typeface="微软雅黑" pitchFamily="34" charset="-122"/>
              </a:rPr>
              <a:t>georadius</a:t>
            </a:r>
            <a:r>
              <a:rPr lang="zh-CN" altLang="en-US" sz="1600" dirty="0">
                <a:latin typeface="微软雅黑" pitchFamily="34" charset="-122"/>
                <a:ea typeface="微软雅黑" pitchFamily="34" charset="-122"/>
              </a:rPr>
              <a:t>：根据用户给定的经纬度坐标来获取指定范围内的地理位置</a:t>
            </a:r>
            <a:r>
              <a:rPr lang="zh-CN" altLang="en-US" sz="1600" dirty="0" smtClean="0">
                <a:latin typeface="微软雅黑" pitchFamily="34" charset="-122"/>
                <a:ea typeface="微软雅黑" pitchFamily="34" charset="-122"/>
              </a:rPr>
              <a:t>集合</a:t>
            </a:r>
            <a:endParaRPr lang="zh-CN" altLang="en-US" sz="1600" dirty="0">
              <a:latin typeface="微软雅黑" pitchFamily="34" charset="-122"/>
              <a:ea typeface="微软雅黑" pitchFamily="34" charset="-122"/>
            </a:endParaRPr>
          </a:p>
          <a:p>
            <a:pPr lvl="1">
              <a:lnSpc>
                <a:spcPct val="200000"/>
              </a:lnSpc>
            </a:pPr>
            <a:r>
              <a:rPr lang="en-US" altLang="zh-CN" sz="1600" dirty="0" err="1">
                <a:latin typeface="微软雅黑" pitchFamily="34" charset="-122"/>
                <a:ea typeface="微软雅黑" pitchFamily="34" charset="-122"/>
              </a:rPr>
              <a:t>georadiusbymember</a:t>
            </a:r>
            <a:r>
              <a:rPr lang="zh-CN" altLang="en-US" sz="1600" dirty="0">
                <a:latin typeface="微软雅黑" pitchFamily="34" charset="-122"/>
                <a:ea typeface="微软雅黑" pitchFamily="34" charset="-122"/>
              </a:rPr>
              <a:t>：根据储存在位置集合里面的某个地点获取指定范围内的地理位置</a:t>
            </a:r>
            <a:r>
              <a:rPr lang="zh-CN" altLang="en-US" sz="1600" dirty="0" smtClean="0">
                <a:latin typeface="微软雅黑" pitchFamily="34" charset="-122"/>
                <a:ea typeface="微软雅黑" pitchFamily="34" charset="-122"/>
              </a:rPr>
              <a:t>集合</a:t>
            </a:r>
            <a:endParaRPr lang="zh-CN" altLang="en-US" sz="1600" dirty="0">
              <a:latin typeface="微软雅黑" pitchFamily="34" charset="-122"/>
              <a:ea typeface="微软雅黑" pitchFamily="34" charset="-122"/>
            </a:endParaRPr>
          </a:p>
          <a:p>
            <a:pPr lvl="1">
              <a:lnSpc>
                <a:spcPct val="200000"/>
              </a:lnSpc>
            </a:pPr>
            <a:r>
              <a:rPr lang="en-US" altLang="zh-CN" sz="1600" dirty="0" err="1">
                <a:latin typeface="微软雅黑" pitchFamily="34" charset="-122"/>
                <a:ea typeface="微软雅黑" pitchFamily="34" charset="-122"/>
              </a:rPr>
              <a:t>geohash</a:t>
            </a:r>
            <a:r>
              <a:rPr lang="zh-CN" altLang="en-US" sz="1600" dirty="0">
                <a:latin typeface="微软雅黑" pitchFamily="34" charset="-122"/>
                <a:ea typeface="微软雅黑" pitchFamily="34" charset="-122"/>
              </a:rPr>
              <a:t>：返回一个或多个位置对象的 </a:t>
            </a:r>
            <a:r>
              <a:rPr lang="en-US" altLang="zh-CN" sz="1600" dirty="0" err="1">
                <a:latin typeface="微软雅黑" pitchFamily="34" charset="-122"/>
                <a:ea typeface="微软雅黑" pitchFamily="34" charset="-122"/>
              </a:rPr>
              <a:t>geohash</a:t>
            </a:r>
            <a:r>
              <a:rPr lang="en-US" altLang="zh-CN" sz="1600" dirty="0">
                <a:latin typeface="微软雅黑" pitchFamily="34" charset="-122"/>
                <a:ea typeface="微软雅黑" pitchFamily="34" charset="-122"/>
              </a:rPr>
              <a:t> </a:t>
            </a:r>
            <a:r>
              <a:rPr lang="zh-CN" altLang="en-US" sz="1600" dirty="0" smtClean="0">
                <a:latin typeface="微软雅黑" pitchFamily="34" charset="-122"/>
                <a:ea typeface="微软雅黑" pitchFamily="34" charset="-122"/>
              </a:rPr>
              <a:t>值</a:t>
            </a:r>
            <a:endParaRPr lang="zh-CN" altLang="en-US" sz="16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065" y="3355340"/>
            <a:ext cx="9206865" cy="809625"/>
          </a:xfrm>
        </p:spPr>
        <p:txBody>
          <a:bodyPr>
            <a:normAutofit/>
          </a:bodyPr>
          <a:lstStyle/>
          <a:p>
            <a:r>
              <a:rPr lang="zh-CN" dirty="0" smtClean="0">
                <a:latin typeface="微软雅黑" pitchFamily="34" charset="-122"/>
                <a:ea typeface="微软雅黑" pitchFamily="34" charset="-122"/>
                <a:cs typeface="微软雅黑" pitchFamily="34" charset="-122"/>
                <a:sym typeface="+mn-ea"/>
              </a:rPr>
              <a:t>0</a:t>
            </a:r>
            <a:r>
              <a:rPr lang="en-US" altLang="zh-CN" dirty="0" smtClean="0">
                <a:latin typeface="微软雅黑" pitchFamily="34" charset="-122"/>
                <a:ea typeface="微软雅黑" pitchFamily="34" charset="-122"/>
                <a:cs typeface="微软雅黑" pitchFamily="34" charset="-122"/>
                <a:sym typeface="+mn-ea"/>
              </a:rPr>
              <a:t>3</a:t>
            </a:r>
            <a:r>
              <a:rPr lang="zh-CN" dirty="0" smtClean="0">
                <a:latin typeface="微软雅黑" pitchFamily="34" charset="-122"/>
                <a:ea typeface="微软雅黑" pitchFamily="34" charset="-122"/>
                <a:cs typeface="微软雅黑" pitchFamily="34" charset="-122"/>
                <a:sym typeface="+mn-ea"/>
              </a:rPr>
              <a:t>.</a:t>
            </a:r>
            <a:r>
              <a:rPr lang="en-US" altLang="zh-CN" dirty="0" err="1" smtClean="0">
                <a:latin typeface="微软雅黑" pitchFamily="34" charset="-122"/>
                <a:ea typeface="微软雅黑" pitchFamily="34" charset="-122"/>
                <a:cs typeface="微软雅黑" pitchFamily="34" charset="-122"/>
                <a:sym typeface="+mn-ea"/>
              </a:rPr>
              <a:t>Redis</a:t>
            </a:r>
            <a:r>
              <a:rPr lang="zh-CN" altLang="en-US" dirty="0" smtClean="0">
                <a:latin typeface="微软雅黑" pitchFamily="34" charset="-122"/>
                <a:ea typeface="微软雅黑" pitchFamily="34" charset="-122"/>
                <a:cs typeface="微软雅黑" pitchFamily="34" charset="-122"/>
                <a:sym typeface="+mn-ea"/>
              </a:rPr>
              <a:t>内存策略和优化</a:t>
            </a:r>
            <a:endParaRPr lang="zh-CN" altLang="en-US" dirty="0">
              <a:solidFill>
                <a:schemeClr val="bg1"/>
              </a:solidFill>
              <a:latin typeface="微软雅黑" pitchFamily="34" charset="-122"/>
              <a:ea typeface="微软雅黑" pitchFamily="34" charset="-122"/>
              <a:cs typeface="微软雅黑" pitchFamily="34" charset="-122"/>
              <a:sym typeface="+mn-ea"/>
            </a:endParaRPr>
          </a:p>
        </p:txBody>
      </p:sp>
      <p:sp>
        <p:nvSpPr>
          <p:cNvPr id="3" name="矩形 2"/>
          <p:cNvSpPr/>
          <p:nvPr/>
        </p:nvSpPr>
        <p:spPr>
          <a:xfrm>
            <a:off x="9130030" y="182880"/>
            <a:ext cx="2911475" cy="931545"/>
          </a:xfrm>
          <a:prstGeom prst="rect">
            <a:avLst/>
          </a:prstGeom>
          <a:solidFill>
            <a:srgbClr val="01C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奈学科技反白"/>
          <p:cNvPicPr>
            <a:picLocks noChangeAspect="1"/>
          </p:cNvPicPr>
          <p:nvPr/>
        </p:nvPicPr>
        <p:blipFill>
          <a:blip r:embed="rId2"/>
          <a:stretch>
            <a:fillRect/>
          </a:stretch>
        </p:blipFill>
        <p:spPr>
          <a:xfrm>
            <a:off x="9538970" y="375920"/>
            <a:ext cx="2034540" cy="417830"/>
          </a:xfrm>
          <a:prstGeom prst="rect">
            <a:avLst/>
          </a:prstGeom>
        </p:spPr>
      </p:pic>
    </p:spTree>
    <p:extLst>
      <p:ext uri="{BB962C8B-B14F-4D97-AF65-F5344CB8AC3E}">
        <p14:creationId xmlns:p14="http://schemas.microsoft.com/office/powerpoint/2010/main" val="36537330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0" dirty="0" smtClean="0">
                <a:solidFill>
                  <a:schemeClr val="tx1"/>
                </a:solidFill>
                <a:latin typeface="微软雅黑" pitchFamily="34" charset="-122"/>
                <a:ea typeface="微软雅黑" pitchFamily="34" charset="-122"/>
                <a:cs typeface="微软雅黑" pitchFamily="34" charset="-122"/>
                <a:sym typeface="+mn-ea"/>
              </a:rPr>
              <a:t>01.</a:t>
            </a:r>
            <a:r>
              <a:rPr lang="zh-CN" altLang="en-US" b="0" dirty="0" smtClean="0">
                <a:solidFill>
                  <a:schemeClr val="tx1"/>
                </a:solidFill>
                <a:latin typeface="微软雅黑" pitchFamily="34" charset="-122"/>
                <a:ea typeface="微软雅黑" pitchFamily="34" charset="-122"/>
                <a:cs typeface="微软雅黑" pitchFamily="34" charset="-122"/>
                <a:sym typeface="+mn-ea"/>
              </a:rPr>
              <a:t>慢查询</a:t>
            </a:r>
            <a:endParaRPr b="0" dirty="0">
              <a:solidFill>
                <a:schemeClr val="tx1"/>
              </a:solidFill>
              <a:latin typeface="微软雅黑" pitchFamily="34" charset="-122"/>
              <a:ea typeface="微软雅黑" pitchFamily="34" charset="-122"/>
              <a:cs typeface="微软雅黑" pitchFamily="34" charset="-122"/>
              <a:sym typeface="+mn-ea"/>
            </a:endParaRPr>
          </a:p>
        </p:txBody>
      </p:sp>
      <p:sp>
        <p:nvSpPr>
          <p:cNvPr id="10" name="任意多边形 228"/>
          <p:cNvSpPr/>
          <p:nvPr/>
        </p:nvSpPr>
        <p:spPr>
          <a:xfrm>
            <a:off x="7719527" y="2086001"/>
            <a:ext cx="1787180"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Calibri" panose="020F0502020204030204"/>
              </a:rPr>
              <a:t>慢查询</a:t>
            </a:r>
            <a:endParaRPr lang="zh-CN" altLang="en-US" sz="2000" b="1" dirty="0">
              <a:solidFill>
                <a:srgbClr val="FFFFFF"/>
              </a:solidFill>
              <a:latin typeface="Calibri" panose="020F0502020204030204"/>
            </a:endParaRPr>
          </a:p>
        </p:txBody>
      </p:sp>
      <p:sp>
        <p:nvSpPr>
          <p:cNvPr id="11" name="文本框 97"/>
          <p:cNvSpPr txBox="1"/>
          <p:nvPr/>
        </p:nvSpPr>
        <p:spPr>
          <a:xfrm>
            <a:off x="7719527" y="2546635"/>
            <a:ext cx="4124130" cy="1938992"/>
          </a:xfrm>
          <a:prstGeom prst="rect">
            <a:avLst/>
          </a:prstGeom>
          <a:noFill/>
        </p:spPr>
        <p:txBody>
          <a:bodyPr wrap="square" rtlCol="0">
            <a:spAutoFit/>
          </a:bodyPr>
          <a:lstStyle/>
          <a:p>
            <a:pPr marL="342900" indent="-342900">
              <a:lnSpc>
                <a:spcPct val="15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慢查询发生在第三阶段</a:t>
            </a:r>
            <a:endParaRPr lang="en-US" altLang="zh-CN" sz="2000" dirty="0" smtClean="0">
              <a:latin typeface="微软雅黑" pitchFamily="34" charset="-122"/>
              <a:ea typeface="微软雅黑" pitchFamily="34" charset="-122"/>
              <a:cs typeface="微软雅黑" pitchFamily="34" charset="-122"/>
            </a:endParaRPr>
          </a:p>
          <a:p>
            <a:pPr marL="342900" indent="-342900">
              <a:lnSpc>
                <a:spcPct val="15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客户端超时不一定有慢查询</a:t>
            </a:r>
            <a:endParaRPr lang="en-US" altLang="zh-CN" sz="2000" dirty="0" smtClean="0">
              <a:latin typeface="微软雅黑" pitchFamily="34" charset="-122"/>
              <a:ea typeface="微软雅黑" pitchFamily="34" charset="-122"/>
              <a:cs typeface="微软雅黑" pitchFamily="34" charset="-122"/>
            </a:endParaRPr>
          </a:p>
          <a:p>
            <a:pPr marL="342900" indent="-342900">
              <a:lnSpc>
                <a:spcPct val="150000"/>
              </a:lnSpc>
              <a:buFont typeface="Wingdings" panose="05000000000000000000" charset="0"/>
              <a:buChar char="Ø"/>
            </a:pPr>
            <a:r>
              <a:rPr lang="zh-CN" altLang="en-US" sz="2000" dirty="0">
                <a:latin typeface="微软雅黑" pitchFamily="34" charset="-122"/>
                <a:ea typeface="微软雅黑" pitchFamily="34" charset="-122"/>
                <a:cs typeface="微软雅黑" pitchFamily="34" charset="-122"/>
              </a:rPr>
              <a:t>慢</a:t>
            </a:r>
            <a:r>
              <a:rPr lang="zh-CN" altLang="en-US" sz="2000" dirty="0" smtClean="0">
                <a:latin typeface="微软雅黑" pitchFamily="34" charset="-122"/>
                <a:ea typeface="微软雅黑" pitchFamily="34" charset="-122"/>
                <a:cs typeface="微软雅黑" pitchFamily="34" charset="-122"/>
              </a:rPr>
              <a:t>查询客户端可能导致客户端慢</a:t>
            </a:r>
            <a:endParaRPr lang="en-US" altLang="zh-CN" sz="2000" dirty="0" smtClean="0">
              <a:latin typeface="微软雅黑" pitchFamily="34" charset="-122"/>
              <a:ea typeface="微软雅黑" pitchFamily="34" charset="-122"/>
              <a:cs typeface="微软雅黑" pitchFamily="34" charset="-122"/>
            </a:endParaRPr>
          </a:p>
          <a:p>
            <a:pPr>
              <a:lnSpc>
                <a:spcPct val="150000"/>
              </a:lnSpc>
            </a:pPr>
            <a:endParaRPr lang="en-US" altLang="zh-CN" sz="2000" dirty="0" smtClean="0">
              <a:latin typeface="微软雅黑" pitchFamily="34" charset="-122"/>
              <a:ea typeface="微软雅黑" pitchFamily="34" charset="-122"/>
              <a:cs typeface="微软雅黑" pitchFamily="34" charset="-122"/>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940" y="1951614"/>
            <a:ext cx="1232647" cy="366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5551" y="1467657"/>
            <a:ext cx="3503369" cy="4637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箭头连接符 3"/>
          <p:cNvCxnSpPr/>
          <p:nvPr/>
        </p:nvCxnSpPr>
        <p:spPr>
          <a:xfrm>
            <a:off x="1882587" y="2888430"/>
            <a:ext cx="2182964" cy="32273"/>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H="1" flipV="1">
            <a:off x="1882587" y="5066852"/>
            <a:ext cx="2182964" cy="21515"/>
          </a:xfrm>
          <a:prstGeom prst="straightConnector1">
            <a:avLst/>
          </a:prstGeom>
          <a:ln w="3175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31341" y="2315802"/>
            <a:ext cx="1885453" cy="461665"/>
          </a:xfrm>
          <a:prstGeom prst="rect">
            <a:avLst/>
          </a:prstGeom>
          <a:noFill/>
        </p:spPr>
        <p:txBody>
          <a:bodyPr wrap="none" rtlCol="0">
            <a:spAutoFit/>
          </a:bodyPr>
          <a:lstStyle/>
          <a:p>
            <a:r>
              <a:rPr lang="en-US" altLang="zh-CN" sz="2400" dirty="0" smtClean="0"/>
              <a:t>1</a:t>
            </a:r>
            <a:r>
              <a:rPr lang="zh-CN" altLang="en-US" sz="2400" dirty="0" smtClean="0"/>
              <a:t>、发送命令</a:t>
            </a:r>
            <a:endParaRPr lang="zh-CN" altLang="en-US" sz="2400" dirty="0"/>
          </a:p>
        </p:txBody>
      </p:sp>
      <p:sp>
        <p:nvSpPr>
          <p:cNvPr id="15" name="TextBox 14"/>
          <p:cNvSpPr txBox="1"/>
          <p:nvPr/>
        </p:nvSpPr>
        <p:spPr>
          <a:xfrm>
            <a:off x="2031340" y="4485627"/>
            <a:ext cx="1885453" cy="461665"/>
          </a:xfrm>
          <a:prstGeom prst="rect">
            <a:avLst/>
          </a:prstGeom>
          <a:noFill/>
        </p:spPr>
        <p:txBody>
          <a:bodyPr wrap="none" rtlCol="0">
            <a:spAutoFit/>
          </a:bodyPr>
          <a:lstStyle/>
          <a:p>
            <a:r>
              <a:rPr lang="en-US" altLang="zh-CN" sz="2400" dirty="0" smtClean="0"/>
              <a:t>4</a:t>
            </a:r>
            <a:r>
              <a:rPr lang="zh-CN" altLang="en-US" sz="2400" dirty="0" smtClean="0"/>
              <a:t>、返回结果</a:t>
            </a:r>
            <a:endParaRPr lang="zh-CN" altLang="en-US" sz="2400" dirty="0"/>
          </a:p>
        </p:txBody>
      </p:sp>
      <p:sp>
        <p:nvSpPr>
          <p:cNvPr id="16" name="TextBox 15"/>
          <p:cNvSpPr txBox="1"/>
          <p:nvPr/>
        </p:nvSpPr>
        <p:spPr>
          <a:xfrm>
            <a:off x="5034516" y="2777467"/>
            <a:ext cx="1269899" cy="461665"/>
          </a:xfrm>
          <a:prstGeom prst="rect">
            <a:avLst/>
          </a:prstGeom>
          <a:noFill/>
        </p:spPr>
        <p:txBody>
          <a:bodyPr wrap="none" rtlCol="0">
            <a:spAutoFit/>
          </a:bodyPr>
          <a:lstStyle/>
          <a:p>
            <a:r>
              <a:rPr lang="en-US" altLang="zh-CN" sz="2400" dirty="0" smtClean="0"/>
              <a:t>2</a:t>
            </a:r>
            <a:r>
              <a:rPr lang="zh-CN" altLang="en-US" sz="2400" dirty="0" smtClean="0"/>
              <a:t>、排队</a:t>
            </a:r>
            <a:endParaRPr lang="zh-CN" altLang="en-US" sz="2400" dirty="0"/>
          </a:p>
        </p:txBody>
      </p:sp>
      <p:sp>
        <p:nvSpPr>
          <p:cNvPr id="17" name="TextBox 16"/>
          <p:cNvSpPr txBox="1"/>
          <p:nvPr/>
        </p:nvSpPr>
        <p:spPr>
          <a:xfrm>
            <a:off x="4874508" y="4389266"/>
            <a:ext cx="1885453" cy="461665"/>
          </a:xfrm>
          <a:prstGeom prst="rect">
            <a:avLst/>
          </a:prstGeom>
          <a:noFill/>
        </p:spPr>
        <p:txBody>
          <a:bodyPr wrap="none" rtlCol="0">
            <a:spAutoFit/>
          </a:bodyPr>
          <a:lstStyle/>
          <a:p>
            <a:r>
              <a:rPr lang="en-US" altLang="zh-CN" sz="2400" dirty="0" smtClean="0"/>
              <a:t>3</a:t>
            </a:r>
            <a:r>
              <a:rPr lang="zh-CN" altLang="en-US" sz="2400" dirty="0" smtClean="0"/>
              <a:t>、执行命令</a:t>
            </a:r>
            <a:endParaRPr lang="zh-CN" altLang="en-US" sz="2400" dirty="0"/>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6927" y="3269784"/>
            <a:ext cx="2967848" cy="92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9825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 presetClass="exit" presetSubtype="0" fill="hold" nodeType="withEffect">
                                  <p:stCondLst>
                                    <p:cond delay="0"/>
                                  </p:stCondLst>
                                  <p:childTnLst>
                                    <p:set>
                                      <p:cBhvr>
                                        <p:cTn id="17" dur="1" fill="hold">
                                          <p:stCondLst>
                                            <p:cond delay="0"/>
                                          </p:stCondLst>
                                        </p:cTn>
                                        <p:tgtEl>
                                          <p:spTgt spid="717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right)">
                                      <p:cBhvr>
                                        <p:cTn id="27" dur="500"/>
                                        <p:tgtEl>
                                          <p:spTgt spid="15"/>
                                        </p:tgtEl>
                                      </p:cBhvr>
                                    </p:animEffect>
                                  </p:childTnLst>
                                </p:cTn>
                              </p:par>
                              <p:par>
                                <p:cTn id="28" presetID="22" presetClass="entr" presetSubtype="2"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wipe(right)">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77" y="2407145"/>
            <a:ext cx="10435734" cy="3907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b="0" dirty="0" smtClean="0">
                <a:solidFill>
                  <a:schemeClr val="tx1"/>
                </a:solidFill>
                <a:latin typeface="微软雅黑" pitchFamily="34" charset="-122"/>
                <a:ea typeface="微软雅黑" pitchFamily="34" charset="-122"/>
                <a:cs typeface="微软雅黑" pitchFamily="34" charset="-122"/>
                <a:sym typeface="+mn-ea"/>
              </a:rPr>
              <a:t>01.</a:t>
            </a:r>
            <a:r>
              <a:rPr lang="zh-CN" altLang="en-US" b="0" dirty="0" smtClean="0">
                <a:solidFill>
                  <a:schemeClr val="tx1"/>
                </a:solidFill>
                <a:latin typeface="微软雅黑" pitchFamily="34" charset="-122"/>
                <a:ea typeface="微软雅黑" pitchFamily="34" charset="-122"/>
                <a:cs typeface="微软雅黑" pitchFamily="34" charset="-122"/>
                <a:sym typeface="+mn-ea"/>
              </a:rPr>
              <a:t>慢查询</a:t>
            </a:r>
            <a:endParaRPr b="0" dirty="0">
              <a:solidFill>
                <a:schemeClr val="tx1"/>
              </a:solidFill>
              <a:latin typeface="微软雅黑" pitchFamily="34" charset="-122"/>
              <a:ea typeface="微软雅黑" pitchFamily="34" charset="-122"/>
              <a:cs typeface="微软雅黑" pitchFamily="34" charset="-122"/>
              <a:sym typeface="+mn-ea"/>
            </a:endParaRPr>
          </a:p>
        </p:txBody>
      </p:sp>
      <p:sp>
        <p:nvSpPr>
          <p:cNvPr id="12" name="圆角矩形 227"/>
          <p:cNvSpPr/>
          <p:nvPr/>
        </p:nvSpPr>
        <p:spPr>
          <a:xfrm>
            <a:off x="702905" y="1334385"/>
            <a:ext cx="11073169" cy="870933"/>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zh-CN" altLang="en-US" dirty="0">
                <a:latin typeface="微软雅黑" pitchFamily="34" charset="-122"/>
                <a:ea typeface="微软雅黑" pitchFamily="34" charset="-122"/>
              </a:rPr>
              <a:t>慢</a:t>
            </a:r>
            <a:r>
              <a:rPr lang="zh-CN" altLang="en-US" dirty="0" smtClean="0">
                <a:latin typeface="微软雅黑" pitchFamily="34" charset="-122"/>
                <a:ea typeface="微软雅黑" pitchFamily="34" charset="-122"/>
              </a:rPr>
              <a:t>查询在内存中维护了一个</a:t>
            </a:r>
            <a:r>
              <a:rPr lang="en-US" altLang="zh-CN" dirty="0" smtClean="0">
                <a:latin typeface="微软雅黑" pitchFamily="34" charset="-122"/>
                <a:ea typeface="微软雅黑" pitchFamily="34" charset="-122"/>
              </a:rPr>
              <a:t>FIFO</a:t>
            </a:r>
            <a:r>
              <a:rPr lang="zh-CN" altLang="en-US" dirty="0" smtClean="0">
                <a:latin typeface="微软雅黑" pitchFamily="34" charset="-122"/>
                <a:ea typeface="微软雅黑" pitchFamily="34" charset="-122"/>
              </a:rPr>
              <a:t>的固定长度的队列，可以使用</a:t>
            </a:r>
            <a:r>
              <a:rPr lang="en-US" altLang="zh-CN" dirty="0" err="1" smtClean="0">
                <a:latin typeface="微软雅黑" pitchFamily="34" charset="-122"/>
                <a:ea typeface="微软雅黑" pitchFamily="34" charset="-122"/>
              </a:rPr>
              <a:t>slowlog</a:t>
            </a:r>
            <a:r>
              <a:rPr lang="en-US" altLang="zh-CN" dirty="0" smtClean="0">
                <a:latin typeface="微软雅黑" pitchFamily="34" charset="-122"/>
                <a:ea typeface="微软雅黑" pitchFamily="34" charset="-122"/>
              </a:rPr>
              <a:t>-max-</a:t>
            </a:r>
            <a:r>
              <a:rPr lang="en-US" altLang="zh-CN" dirty="0" err="1" smtClean="0">
                <a:latin typeface="微软雅黑" pitchFamily="34" charset="-122"/>
                <a:ea typeface="微软雅黑" pitchFamily="34" charset="-122"/>
              </a:rPr>
              <a:t>len</a:t>
            </a:r>
            <a:endParaRPr lang="en-US" altLang="zh-CN" dirty="0" smtClean="0">
              <a:latin typeface="微软雅黑" pitchFamily="34" charset="-122"/>
              <a:ea typeface="微软雅黑" pitchFamily="34" charset="-122"/>
            </a:endParaRPr>
          </a:p>
          <a:p>
            <a:pPr algn="ctr"/>
            <a:r>
              <a:rPr lang="en-US" altLang="zh-CN" dirty="0" err="1" smtClean="0">
                <a:latin typeface="微软雅黑" pitchFamily="34" charset="-122"/>
                <a:ea typeface="微软雅黑" pitchFamily="34" charset="-122"/>
              </a:rPr>
              <a:t>s</a:t>
            </a:r>
            <a:r>
              <a:rPr lang="en-US" altLang="zh-CN" dirty="0" err="1" smtClean="0">
                <a:latin typeface="微软雅黑" pitchFamily="34" charset="-122"/>
                <a:ea typeface="微软雅黑" pitchFamily="34" charset="-122"/>
                <a:cs typeface="微软雅黑" pitchFamily="34" charset="-122"/>
              </a:rPr>
              <a:t>lowlog</a:t>
            </a:r>
            <a:r>
              <a:rPr lang="en-US" altLang="zh-CN" dirty="0" smtClean="0">
                <a:latin typeface="微软雅黑" pitchFamily="34" charset="-122"/>
                <a:ea typeface="微软雅黑" pitchFamily="34" charset="-122"/>
                <a:cs typeface="微软雅黑" pitchFamily="34" charset="-122"/>
              </a:rPr>
              <a:t>-log-slower-than</a:t>
            </a:r>
            <a:r>
              <a:rPr lang="zh-CN" altLang="en-US" dirty="0" smtClean="0">
                <a:latin typeface="微软雅黑" pitchFamily="34" charset="-122"/>
                <a:ea typeface="微软雅黑" pitchFamily="34" charset="-122"/>
                <a:cs typeface="微软雅黑" pitchFamily="34" charset="-122"/>
              </a:rPr>
              <a:t>两个参数来约定慢查询相关信息</a:t>
            </a:r>
            <a:endParaRPr lang="en-US" altLang="zh-CN" dirty="0">
              <a:latin typeface="微软雅黑" pitchFamily="34" charset="-122"/>
              <a:ea typeface="微软雅黑" pitchFamily="34" charset="-122"/>
              <a:cs typeface="微软雅黑" pitchFamily="34" charset="-122"/>
            </a:endParaRPr>
          </a:p>
        </p:txBody>
      </p:sp>
      <p:sp>
        <p:nvSpPr>
          <p:cNvPr id="1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Calibri" panose="020F0502020204030204"/>
              </a:rPr>
              <a:t>慢查询</a:t>
            </a:r>
            <a:endParaRPr lang="zh-CN" altLang="en-US" sz="2000" b="1" dirty="0">
              <a:solidFill>
                <a:srgbClr val="FFFFFF"/>
              </a:solidFill>
              <a:latin typeface="Calibri" panose="020F0502020204030204"/>
            </a:endParaRPr>
          </a:p>
        </p:txBody>
      </p:sp>
      <p:cxnSp>
        <p:nvCxnSpPr>
          <p:cNvPr id="14" name="直接箭头连接符 13"/>
          <p:cNvCxnSpPr/>
          <p:nvPr/>
        </p:nvCxnSpPr>
        <p:spPr>
          <a:xfrm>
            <a:off x="4571999" y="4376900"/>
            <a:ext cx="1420010" cy="16135"/>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478356" y="4344958"/>
            <a:ext cx="1420010" cy="16135"/>
          </a:xfrm>
          <a:prstGeom prst="straightConnector1">
            <a:avLst/>
          </a:prstGeom>
          <a:ln w="3492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3770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02.Redis</a:t>
            </a:r>
            <a:r>
              <a:rPr lang="zh-CN" altLang="en-US" b="0" dirty="0" smtClean="0">
                <a:solidFill>
                  <a:schemeClr val="tx1"/>
                </a:solidFill>
                <a:latin typeface="微软雅黑" pitchFamily="34" charset="-122"/>
                <a:ea typeface="微软雅黑" pitchFamily="34" charset="-122"/>
                <a:cs typeface="微软雅黑" pitchFamily="34" charset="-122"/>
                <a:sym typeface="+mn-ea"/>
              </a:rPr>
              <a:t>的内存删除策略</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684245" y="1334385"/>
            <a:ext cx="11091830" cy="1029370"/>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smtClean="0">
                <a:solidFill>
                  <a:schemeClr val="tx1">
                    <a:lumMod val="65000"/>
                    <a:lumOff val="35000"/>
                  </a:schemeClr>
                </a:solidFill>
                <a:latin typeface="微软雅黑" pitchFamily="34" charset="-122"/>
                <a:ea typeface="微软雅黑" pitchFamily="34" charset="-122"/>
              </a:rPr>
              <a:t>redis</a:t>
            </a:r>
            <a:r>
              <a:rPr lang="zh-CN" altLang="en-US" dirty="0" smtClean="0">
                <a:solidFill>
                  <a:schemeClr val="tx1">
                    <a:lumMod val="65000"/>
                    <a:lumOff val="35000"/>
                  </a:schemeClr>
                </a:solidFill>
                <a:latin typeface="微软雅黑" pitchFamily="34" charset="-122"/>
                <a:ea typeface="微软雅黑" pitchFamily="34" charset="-122"/>
              </a:rPr>
              <a:t>可以通过</a:t>
            </a:r>
            <a:r>
              <a:rPr lang="en-US" altLang="zh-CN" dirty="0" smtClean="0">
                <a:solidFill>
                  <a:schemeClr val="tx1">
                    <a:lumMod val="65000"/>
                    <a:lumOff val="35000"/>
                  </a:schemeClr>
                </a:solidFill>
                <a:latin typeface="微软雅黑" pitchFamily="34" charset="-122"/>
                <a:ea typeface="微软雅黑" pitchFamily="34" charset="-122"/>
              </a:rPr>
              <a:t>expire time</a:t>
            </a:r>
            <a:r>
              <a:rPr lang="zh-CN" altLang="en-US" dirty="0" smtClean="0">
                <a:solidFill>
                  <a:schemeClr val="tx1">
                    <a:lumMod val="65000"/>
                    <a:lumOff val="35000"/>
                  </a:schemeClr>
                </a:solidFill>
                <a:latin typeface="微软雅黑" pitchFamily="34" charset="-122"/>
                <a:ea typeface="微软雅黑" pitchFamily="34" charset="-122"/>
              </a:rPr>
              <a:t>来给</a:t>
            </a:r>
            <a:r>
              <a:rPr lang="en-US" altLang="zh-CN" dirty="0" smtClean="0">
                <a:solidFill>
                  <a:schemeClr val="tx1">
                    <a:lumMod val="65000"/>
                    <a:lumOff val="35000"/>
                  </a:schemeClr>
                </a:solidFill>
                <a:latin typeface="微软雅黑" pitchFamily="34" charset="-122"/>
                <a:ea typeface="微软雅黑" pitchFamily="34" charset="-122"/>
              </a:rPr>
              <a:t>key</a:t>
            </a:r>
            <a:r>
              <a:rPr lang="zh-CN" altLang="en-US" dirty="0" smtClean="0">
                <a:solidFill>
                  <a:schemeClr val="tx1">
                    <a:lumMod val="65000"/>
                    <a:lumOff val="35000"/>
                  </a:schemeClr>
                </a:solidFill>
                <a:latin typeface="微软雅黑" pitchFamily="34" charset="-122"/>
                <a:ea typeface="微软雅黑" pitchFamily="34" charset="-122"/>
              </a:rPr>
              <a:t>设置过期时间</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Calibri" panose="020F0502020204030204"/>
              </a:rPr>
              <a:t>内存删除</a:t>
            </a:r>
            <a:endParaRPr lang="zh-CN" altLang="en-US" sz="2000" b="1" dirty="0">
              <a:solidFill>
                <a:srgbClr val="FFFFFF"/>
              </a:solidFill>
              <a:latin typeface="Calibri" panose="020F0502020204030204"/>
            </a:endParaRPr>
          </a:p>
        </p:txBody>
      </p:sp>
      <p:sp>
        <p:nvSpPr>
          <p:cNvPr id="66" name="文本框 65"/>
          <p:cNvSpPr txBox="1"/>
          <p:nvPr/>
        </p:nvSpPr>
        <p:spPr>
          <a:xfrm>
            <a:off x="897367" y="2976733"/>
            <a:ext cx="2835538" cy="1754326"/>
          </a:xfrm>
          <a:prstGeom prst="rect">
            <a:avLst/>
          </a:prstGeom>
          <a:noFill/>
        </p:spPr>
        <p:txBody>
          <a:bodyPr wrap="square" rtlCol="0">
            <a:spAutoFit/>
          </a:bodyPr>
          <a:lstStyle/>
          <a:p>
            <a:pPr marL="342900" indent="-342900">
              <a:lnSpc>
                <a:spcPct val="150000"/>
              </a:lnSpc>
              <a:buFont typeface="Wingdings" panose="05000000000000000000" pitchFamily="2" charset="2"/>
              <a:buChar char="u"/>
            </a:pPr>
            <a:r>
              <a:rPr lang="zh-CN" altLang="en-US" sz="2400" kern="0" spc="10" dirty="0" smtClean="0">
                <a:latin typeface="Arial Unicode MS" panose="020B0604020202020204" charset="-122"/>
                <a:cs typeface="Arial Unicode MS" panose="020B0604020202020204" charset="-122"/>
              </a:rPr>
              <a:t>定期删除</a:t>
            </a:r>
            <a:endParaRPr lang="en-US" altLang="zh-CN" sz="2400" kern="0" spc="10" dirty="0" smtClean="0">
              <a:latin typeface="Arial Unicode MS" panose="020B0604020202020204" charset="-122"/>
              <a:cs typeface="Arial Unicode MS" panose="020B0604020202020204" charset="-122"/>
            </a:endParaRPr>
          </a:p>
          <a:p>
            <a:pPr marL="342900" indent="-342900">
              <a:lnSpc>
                <a:spcPct val="150000"/>
              </a:lnSpc>
              <a:buFont typeface="Wingdings" panose="05000000000000000000" pitchFamily="2" charset="2"/>
              <a:buChar char="u"/>
            </a:pPr>
            <a:r>
              <a:rPr lang="zh-CN" altLang="en-US" sz="2400" kern="0" spc="10" dirty="0" smtClean="0">
                <a:latin typeface="Arial Unicode MS" panose="020B0604020202020204" charset="-122"/>
                <a:cs typeface="Arial Unicode MS" panose="020B0604020202020204" charset="-122"/>
              </a:rPr>
              <a:t>惰性删除</a:t>
            </a:r>
            <a:endParaRPr lang="en-US" altLang="zh-CN" sz="2400" kern="0" spc="10" dirty="0" smtClean="0">
              <a:latin typeface="Arial Unicode MS" panose="020B0604020202020204" charset="-122"/>
              <a:cs typeface="Arial Unicode MS" panose="020B0604020202020204" charset="-122"/>
            </a:endParaRPr>
          </a:p>
          <a:p>
            <a:pPr marL="342900" indent="-342900">
              <a:lnSpc>
                <a:spcPct val="150000"/>
              </a:lnSpc>
              <a:buFont typeface="Wingdings" panose="05000000000000000000" pitchFamily="2" charset="2"/>
              <a:buChar char="u"/>
            </a:pPr>
            <a:r>
              <a:rPr lang="zh-CN" altLang="en-US" sz="2400" kern="0" spc="10" dirty="0" smtClean="0">
                <a:latin typeface="Arial Unicode MS" panose="020B0604020202020204" charset="-122"/>
                <a:cs typeface="Arial Unicode MS" panose="020B0604020202020204" charset="-122"/>
              </a:rPr>
              <a:t>内存淘汰策略</a:t>
            </a:r>
            <a:endParaRPr lang="en-US" altLang="zh-CN" sz="2400" kern="0" spc="10" dirty="0" smtClean="0">
              <a:latin typeface="Arial Unicode MS" panose="020B0604020202020204" charset="-122"/>
              <a:cs typeface="Arial Unicode MS" panose="020B0604020202020204" charset="-122"/>
            </a:endParaRPr>
          </a:p>
        </p:txBody>
      </p:sp>
      <p:sp>
        <p:nvSpPr>
          <p:cNvPr id="8" name="文本框 65"/>
          <p:cNvSpPr txBox="1"/>
          <p:nvPr/>
        </p:nvSpPr>
        <p:spPr>
          <a:xfrm>
            <a:off x="6848139" y="2818504"/>
            <a:ext cx="3792967" cy="3416320"/>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400" kern="0" spc="10" dirty="0" smtClean="0">
                <a:latin typeface="Arial Unicode MS" panose="020B0604020202020204" charset="-122"/>
                <a:cs typeface="Arial Unicode MS" panose="020B0604020202020204" charset="-122"/>
              </a:rPr>
              <a:t>volatile-</a:t>
            </a:r>
            <a:r>
              <a:rPr lang="en-US" altLang="zh-CN" sz="2400" kern="0" spc="10" dirty="0" err="1" smtClean="0">
                <a:latin typeface="Arial Unicode MS" panose="020B0604020202020204" charset="-122"/>
                <a:cs typeface="Arial Unicode MS" panose="020B0604020202020204" charset="-122"/>
              </a:rPr>
              <a:t>lru</a:t>
            </a:r>
            <a:endParaRPr lang="en-US" altLang="zh-CN" sz="2400" kern="0" spc="10" dirty="0" smtClean="0">
              <a:latin typeface="Arial Unicode MS" panose="020B0604020202020204" charset="-122"/>
              <a:cs typeface="Arial Unicode MS" panose="020B0604020202020204" charset="-122"/>
            </a:endParaRPr>
          </a:p>
          <a:p>
            <a:pPr marL="342900" indent="-342900">
              <a:lnSpc>
                <a:spcPct val="150000"/>
              </a:lnSpc>
              <a:buFont typeface="Wingdings" panose="05000000000000000000" pitchFamily="2" charset="2"/>
              <a:buChar char="Ø"/>
            </a:pPr>
            <a:r>
              <a:rPr lang="en-US" altLang="zh-CN" sz="2400" kern="0" spc="10" dirty="0" smtClean="0">
                <a:latin typeface="Arial Unicode MS" panose="020B0604020202020204" charset="-122"/>
                <a:cs typeface="Arial Unicode MS" panose="020B0604020202020204" charset="-122"/>
              </a:rPr>
              <a:t>volatile-</a:t>
            </a:r>
            <a:r>
              <a:rPr lang="en-US" altLang="zh-CN" sz="2400" kern="0" spc="10" dirty="0" err="1" smtClean="0">
                <a:latin typeface="Arial Unicode MS" panose="020B0604020202020204" charset="-122"/>
                <a:cs typeface="Arial Unicode MS" panose="020B0604020202020204" charset="-122"/>
              </a:rPr>
              <a:t>ttl</a:t>
            </a:r>
            <a:endParaRPr lang="en-US" altLang="zh-CN" sz="2400" kern="0" spc="10" dirty="0" smtClean="0">
              <a:latin typeface="Arial Unicode MS" panose="020B0604020202020204" charset="-122"/>
              <a:cs typeface="Arial Unicode MS" panose="020B0604020202020204" charset="-122"/>
            </a:endParaRPr>
          </a:p>
          <a:p>
            <a:pPr marL="342900" indent="-342900">
              <a:lnSpc>
                <a:spcPct val="150000"/>
              </a:lnSpc>
              <a:buFont typeface="Wingdings" panose="05000000000000000000" pitchFamily="2" charset="2"/>
              <a:buChar char="Ø"/>
            </a:pPr>
            <a:r>
              <a:rPr lang="en-US" altLang="zh-CN" sz="2400" kern="0" spc="10" dirty="0" smtClean="0">
                <a:latin typeface="Arial Unicode MS" panose="020B0604020202020204" charset="-122"/>
                <a:cs typeface="Arial Unicode MS" panose="020B0604020202020204" charset="-122"/>
              </a:rPr>
              <a:t>volatile-random</a:t>
            </a:r>
          </a:p>
          <a:p>
            <a:pPr marL="342900" indent="-342900">
              <a:lnSpc>
                <a:spcPct val="150000"/>
              </a:lnSpc>
              <a:buFont typeface="Wingdings" panose="05000000000000000000" pitchFamily="2" charset="2"/>
              <a:buChar char="Ø"/>
            </a:pPr>
            <a:r>
              <a:rPr lang="en-US" altLang="zh-CN" sz="2400" kern="0" spc="10" dirty="0" err="1" smtClean="0">
                <a:latin typeface="Arial Unicode MS" panose="020B0604020202020204" charset="-122"/>
                <a:cs typeface="Arial Unicode MS" panose="020B0604020202020204" charset="-122"/>
              </a:rPr>
              <a:t>allkeys-lru</a:t>
            </a:r>
            <a:endParaRPr lang="en-US" altLang="zh-CN" sz="2400" kern="0" spc="10" dirty="0" smtClean="0">
              <a:latin typeface="Arial Unicode MS" panose="020B0604020202020204" charset="-122"/>
              <a:cs typeface="Arial Unicode MS" panose="020B0604020202020204" charset="-122"/>
            </a:endParaRPr>
          </a:p>
          <a:p>
            <a:pPr marL="342900" indent="-342900">
              <a:lnSpc>
                <a:spcPct val="150000"/>
              </a:lnSpc>
              <a:buFont typeface="Wingdings" panose="05000000000000000000" pitchFamily="2" charset="2"/>
              <a:buChar char="Ø"/>
            </a:pPr>
            <a:r>
              <a:rPr lang="en-US" altLang="zh-CN" sz="2400" kern="0" spc="10" dirty="0" err="1" smtClean="0">
                <a:latin typeface="Arial Unicode MS" panose="020B0604020202020204" charset="-122"/>
                <a:cs typeface="Arial Unicode MS" panose="020B0604020202020204" charset="-122"/>
              </a:rPr>
              <a:t>allkeys</a:t>
            </a:r>
            <a:r>
              <a:rPr lang="en-US" altLang="zh-CN" sz="2400" kern="0" spc="10" dirty="0" smtClean="0">
                <a:latin typeface="Arial Unicode MS" panose="020B0604020202020204" charset="-122"/>
                <a:cs typeface="Arial Unicode MS" panose="020B0604020202020204" charset="-122"/>
              </a:rPr>
              <a:t>-random</a:t>
            </a:r>
          </a:p>
          <a:p>
            <a:pPr marL="342900" indent="-342900">
              <a:lnSpc>
                <a:spcPct val="150000"/>
              </a:lnSpc>
              <a:buFont typeface="Wingdings" panose="05000000000000000000" pitchFamily="2" charset="2"/>
              <a:buChar char="Ø"/>
            </a:pPr>
            <a:r>
              <a:rPr lang="en-US" altLang="zh-CN" sz="2400" kern="0" spc="10" dirty="0">
                <a:latin typeface="Arial Unicode MS" panose="020B0604020202020204" charset="-122"/>
                <a:cs typeface="Arial Unicode MS" panose="020B0604020202020204" charset="-122"/>
              </a:rPr>
              <a:t>no-eviction</a:t>
            </a:r>
            <a:endParaRPr lang="zh-CN" altLang="zh-CN" sz="2400" kern="0" spc="10" dirty="0">
              <a:latin typeface="Arial Unicode MS" panose="020B0604020202020204" charset="-122"/>
              <a:cs typeface="Arial Unicode MS" panose="020B0604020202020204" charset="-122"/>
            </a:endParaRPr>
          </a:p>
        </p:txBody>
      </p:sp>
    </p:spTree>
    <p:extLst>
      <p:ext uri="{BB962C8B-B14F-4D97-AF65-F5344CB8AC3E}">
        <p14:creationId xmlns:p14="http://schemas.microsoft.com/office/powerpoint/2010/main" val="4213219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0" dirty="0">
                <a:solidFill>
                  <a:schemeClr val="tx1"/>
                </a:solidFill>
                <a:latin typeface="微软雅黑" pitchFamily="34" charset="-122"/>
                <a:ea typeface="微软雅黑" pitchFamily="34" charset="-122"/>
                <a:cs typeface="微软雅黑" pitchFamily="34" charset="-122"/>
                <a:sym typeface="+mn-ea"/>
              </a:rPr>
              <a:t>02.Redis</a:t>
            </a:r>
            <a:r>
              <a:rPr lang="zh-CN" altLang="en-US" b="0" dirty="0">
                <a:solidFill>
                  <a:schemeClr val="tx1"/>
                </a:solidFill>
                <a:latin typeface="微软雅黑" pitchFamily="34" charset="-122"/>
                <a:ea typeface="微软雅黑" pitchFamily="34" charset="-122"/>
                <a:cs typeface="微软雅黑" pitchFamily="34" charset="-122"/>
                <a:sym typeface="+mn-ea"/>
              </a:rPr>
              <a:t>的内存删除策略</a:t>
            </a:r>
            <a:endParaRPr lang="zh-CN" altLang="en-US" b="0" dirty="0">
              <a:solidFill>
                <a:schemeClr val="tx1"/>
              </a:solidFill>
              <a:latin typeface="+mn-lt"/>
              <a:cs typeface="+mn-ea"/>
              <a:sym typeface="+mn-lt"/>
            </a:endParaRPr>
          </a:p>
        </p:txBody>
      </p:sp>
      <p:sp>
        <p:nvSpPr>
          <p:cNvPr id="4" name="文本框 3"/>
          <p:cNvSpPr txBox="1"/>
          <p:nvPr/>
        </p:nvSpPr>
        <p:spPr>
          <a:xfrm>
            <a:off x="833120" y="1725295"/>
            <a:ext cx="3459480" cy="2355850"/>
          </a:xfrm>
          <a:prstGeom prst="rect">
            <a:avLst/>
          </a:prstGeom>
          <a:noFill/>
        </p:spPr>
        <p:txBody>
          <a:bodyPr wrap="square" rtlCol="0">
            <a:spAutoFit/>
          </a:bodyPr>
          <a:lstStyle/>
          <a:p>
            <a:pPr indent="0">
              <a:lnSpc>
                <a:spcPct val="160000"/>
              </a:lnSpc>
              <a:buFont typeface="Wingdings" panose="05000000000000000000" charset="0"/>
              <a:buNone/>
            </a:pPr>
            <a:r>
              <a:rPr lang="zh-CN" altLang="en-US" sz="2000" b="1" dirty="0">
                <a:solidFill>
                  <a:schemeClr val="tx1"/>
                </a:solidFill>
                <a:latin typeface="微软雅黑" pitchFamily="34" charset="-122"/>
                <a:ea typeface="微软雅黑" pitchFamily="34" charset="-122"/>
                <a:cs typeface="+mn-ea"/>
                <a:sym typeface="+mn-lt"/>
              </a:rPr>
              <a:t>内存清理</a:t>
            </a:r>
          </a:p>
          <a:p>
            <a:pPr marL="342900" lvl="0" indent="-342900">
              <a:lnSpc>
                <a:spcPct val="160000"/>
              </a:lnSpc>
              <a:buFont typeface="Wingdings" panose="05000000000000000000" charset="0"/>
              <a:buChar char="Ø"/>
            </a:pPr>
            <a:r>
              <a:rPr lang="zh-CN" altLang="en-US" b="1" dirty="0">
                <a:solidFill>
                  <a:srgbClr val="FF0000"/>
                </a:solidFill>
                <a:latin typeface="微软雅黑" pitchFamily="34" charset="-122"/>
                <a:ea typeface="微软雅黑" pitchFamily="34" charset="-122"/>
                <a:cs typeface="+mn-ea"/>
                <a:sym typeface="+mn-lt"/>
              </a:rPr>
              <a:t>定期删除</a:t>
            </a:r>
          </a:p>
          <a:p>
            <a:pPr marL="342900" lvl="0" indent="-342900">
              <a:lnSpc>
                <a:spcPct val="160000"/>
              </a:lnSpc>
              <a:buFont typeface="Wingdings" panose="05000000000000000000" charset="0"/>
              <a:buChar char="Ø"/>
            </a:pPr>
            <a:r>
              <a:rPr lang="zh-CN" altLang="en-US" dirty="0">
                <a:solidFill>
                  <a:schemeClr val="tx1"/>
                </a:solidFill>
                <a:latin typeface="微软雅黑" pitchFamily="34" charset="-122"/>
                <a:ea typeface="微软雅黑" pitchFamily="34" charset="-122"/>
                <a:cs typeface="+mn-ea"/>
                <a:sym typeface="+mn-lt"/>
              </a:rPr>
              <a:t>惰性删除</a:t>
            </a:r>
          </a:p>
          <a:p>
            <a:pPr marL="342900" lvl="0" indent="-342900">
              <a:lnSpc>
                <a:spcPct val="160000"/>
              </a:lnSpc>
              <a:buFont typeface="Wingdings" panose="05000000000000000000" charset="0"/>
              <a:buChar char="Ø"/>
            </a:pPr>
            <a:r>
              <a:rPr lang="en-US" altLang="zh-CN" dirty="0">
                <a:solidFill>
                  <a:schemeClr val="tx1"/>
                </a:solidFill>
                <a:latin typeface="微软雅黑" pitchFamily="34" charset="-122"/>
                <a:ea typeface="微软雅黑" pitchFamily="34" charset="-122"/>
                <a:cs typeface="+mn-ea"/>
                <a:sym typeface="+mn-lt"/>
              </a:rPr>
              <a:t>LRU</a:t>
            </a:r>
          </a:p>
          <a:p>
            <a:pPr marL="342900" lvl="0" indent="-342900">
              <a:lnSpc>
                <a:spcPct val="160000"/>
              </a:lnSpc>
              <a:buFont typeface="Wingdings" panose="05000000000000000000" charset="0"/>
              <a:buChar char="Ø"/>
            </a:pPr>
            <a:r>
              <a:rPr lang="en-US" altLang="zh-CN" dirty="0">
                <a:solidFill>
                  <a:schemeClr val="tx1"/>
                </a:solidFill>
                <a:latin typeface="微软雅黑" pitchFamily="34" charset="-122"/>
                <a:ea typeface="微软雅黑" pitchFamily="34" charset="-122"/>
                <a:cs typeface="+mn-ea"/>
                <a:sym typeface="+mn-lt"/>
              </a:rPr>
              <a:t>LFU</a:t>
            </a:r>
            <a:endParaRPr lang="zh-CN" altLang="en-US" sz="2000" dirty="0">
              <a:latin typeface="微软雅黑" pitchFamily="34" charset="-122"/>
              <a:ea typeface="微软雅黑" pitchFamily="34" charset="-122"/>
              <a:cs typeface="+mn-ea"/>
              <a:sym typeface="+mn-lt"/>
            </a:endParaRPr>
          </a:p>
        </p:txBody>
      </p:sp>
      <p:sp>
        <p:nvSpPr>
          <p:cNvPr id="6" name="文本框 5"/>
          <p:cNvSpPr txBox="1"/>
          <p:nvPr/>
        </p:nvSpPr>
        <p:spPr>
          <a:xfrm>
            <a:off x="5176520" y="3137535"/>
            <a:ext cx="3434080" cy="583565"/>
          </a:xfrm>
          <a:prstGeom prst="rect">
            <a:avLst/>
          </a:prstGeom>
          <a:noFill/>
        </p:spPr>
        <p:txBody>
          <a:bodyPr wrap="none" rtlCol="0" anchor="t">
            <a:spAutoFit/>
          </a:bodyPr>
          <a:lstStyle/>
          <a:p>
            <a:r>
              <a:rPr lang="zh-CN" altLang="en-US" sz="3200" b="1">
                <a:solidFill>
                  <a:srgbClr val="FF0000"/>
                </a:solidFill>
                <a:cs typeface="+mn-ea"/>
                <a:sym typeface="+mn-lt"/>
              </a:rPr>
              <a:t>遍历过期字典表？</a:t>
            </a:r>
          </a:p>
        </p:txBody>
      </p:sp>
      <p:sp>
        <p:nvSpPr>
          <p:cNvPr id="9" name="任意多边形 228"/>
          <p:cNvSpPr/>
          <p:nvPr/>
        </p:nvSpPr>
        <p:spPr>
          <a:xfrm>
            <a:off x="833120" y="1366520"/>
            <a:ext cx="2770505"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a:solidFill>
                  <a:srgbClr val="FFFFFF"/>
                </a:solidFill>
                <a:cs typeface="+mn-ea"/>
                <a:sym typeface="+mn-lt"/>
              </a:rPr>
              <a:t>Redis</a:t>
            </a:r>
            <a:r>
              <a:rPr lang="zh-CN" altLang="en-US" sz="2000" b="1" dirty="0">
                <a:solidFill>
                  <a:srgbClr val="FFFFFF"/>
                </a:solidFill>
                <a:cs typeface="+mn-ea"/>
                <a:sym typeface="+mn-lt"/>
              </a:rPr>
              <a:t>数据存储原理</a:t>
            </a:r>
          </a:p>
        </p:txBody>
      </p:sp>
    </p:spTree>
    <p:extLst>
      <p:ext uri="{BB962C8B-B14F-4D97-AF65-F5344CB8AC3E}">
        <p14:creationId xmlns:p14="http://schemas.microsoft.com/office/powerpoint/2010/main" val="36566743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331568" y="1466613"/>
            <a:ext cx="415498" cy="369332"/>
          </a:xfrm>
          <a:prstGeom prst="rect">
            <a:avLst/>
          </a:prstGeom>
          <a:noFill/>
        </p:spPr>
        <p:txBody>
          <a:bodyPr wrap="none" rtlCol="0">
            <a:spAutoFit/>
          </a:bodyPr>
          <a:lstStyle/>
          <a:p>
            <a:r>
              <a:rPr lang="zh-CN" altLang="en-US" dirty="0" smtClean="0"/>
              <a:t>。</a:t>
            </a:r>
            <a:endParaRPr lang="zh-CN" altLang="en-US" dirty="0"/>
          </a:p>
        </p:txBody>
      </p:sp>
      <p:sp>
        <p:nvSpPr>
          <p:cNvPr id="3" name="标题 2"/>
          <p:cNvSpPr>
            <a:spLocks noGrp="1"/>
          </p:cNvSpPr>
          <p:nvPr>
            <p:ph type="title"/>
          </p:nvPr>
        </p:nvSpPr>
        <p:spPr/>
        <p:txBody>
          <a:bodyPr/>
          <a:lstStyle/>
          <a:p>
            <a:r>
              <a:rPr lang="en-US" altLang="zh-CN" b="0" dirty="0">
                <a:solidFill>
                  <a:schemeClr val="tx1"/>
                </a:solidFill>
                <a:latin typeface="微软雅黑" pitchFamily="34" charset="-122"/>
                <a:ea typeface="微软雅黑" pitchFamily="34" charset="-122"/>
                <a:cs typeface="微软雅黑" pitchFamily="34" charset="-122"/>
                <a:sym typeface="+mn-ea"/>
              </a:rPr>
              <a:t>02.Redis</a:t>
            </a:r>
            <a:r>
              <a:rPr lang="zh-CN" altLang="en-US" b="0" dirty="0">
                <a:solidFill>
                  <a:schemeClr val="tx1"/>
                </a:solidFill>
                <a:latin typeface="微软雅黑" pitchFamily="34" charset="-122"/>
                <a:ea typeface="微软雅黑" pitchFamily="34" charset="-122"/>
                <a:cs typeface="微软雅黑" pitchFamily="34" charset="-122"/>
                <a:sym typeface="+mn-ea"/>
              </a:rPr>
              <a:t>的内存删除策略</a:t>
            </a:r>
            <a:endParaRPr lang="zh-CN" altLang="en-US" b="0" dirty="0">
              <a:solidFill>
                <a:schemeClr val="tx1"/>
              </a:solidFill>
              <a:latin typeface="+mn-lt"/>
              <a:cs typeface="+mn-ea"/>
              <a:sym typeface="+mn-lt"/>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1265" y="1366520"/>
            <a:ext cx="2821305" cy="5228590"/>
          </a:xfrm>
          <a:prstGeom prst="rect">
            <a:avLst/>
          </a:prstGeom>
        </p:spPr>
      </p:pic>
      <p:sp>
        <p:nvSpPr>
          <p:cNvPr id="9" name="文本框 8"/>
          <p:cNvSpPr txBox="1"/>
          <p:nvPr/>
        </p:nvSpPr>
        <p:spPr>
          <a:xfrm>
            <a:off x="833120" y="1725295"/>
            <a:ext cx="3459480" cy="2355850"/>
          </a:xfrm>
          <a:prstGeom prst="rect">
            <a:avLst/>
          </a:prstGeom>
          <a:noFill/>
        </p:spPr>
        <p:txBody>
          <a:bodyPr wrap="square" rtlCol="0">
            <a:spAutoFit/>
          </a:bodyPr>
          <a:lstStyle/>
          <a:p>
            <a:pPr indent="0">
              <a:lnSpc>
                <a:spcPct val="160000"/>
              </a:lnSpc>
              <a:buFont typeface="Wingdings" panose="05000000000000000000" charset="0"/>
              <a:buNone/>
            </a:pPr>
            <a:r>
              <a:rPr lang="zh-CN" altLang="en-US" sz="2000" b="1" dirty="0">
                <a:solidFill>
                  <a:schemeClr val="tx1"/>
                </a:solidFill>
                <a:latin typeface="微软雅黑" pitchFamily="34" charset="-122"/>
                <a:ea typeface="微软雅黑" pitchFamily="34" charset="-122"/>
                <a:cs typeface="+mn-ea"/>
                <a:sym typeface="+mn-lt"/>
              </a:rPr>
              <a:t>内存清理</a:t>
            </a:r>
          </a:p>
          <a:p>
            <a:pPr marL="342900" lvl="0" indent="-342900">
              <a:lnSpc>
                <a:spcPct val="160000"/>
              </a:lnSpc>
              <a:buFont typeface="Wingdings" panose="05000000000000000000" charset="0"/>
              <a:buChar char="Ø"/>
            </a:pPr>
            <a:r>
              <a:rPr lang="zh-CN" altLang="en-US" b="1" dirty="0">
                <a:solidFill>
                  <a:srgbClr val="FF0000"/>
                </a:solidFill>
                <a:latin typeface="微软雅黑" pitchFamily="34" charset="-122"/>
                <a:ea typeface="微软雅黑" pitchFamily="34" charset="-122"/>
                <a:cs typeface="+mn-ea"/>
                <a:sym typeface="+mn-lt"/>
              </a:rPr>
              <a:t>定期删除</a:t>
            </a:r>
          </a:p>
          <a:p>
            <a:pPr marL="342900" lvl="0" indent="-342900">
              <a:lnSpc>
                <a:spcPct val="160000"/>
              </a:lnSpc>
              <a:buFont typeface="Wingdings" panose="05000000000000000000" charset="0"/>
              <a:buChar char="Ø"/>
            </a:pPr>
            <a:r>
              <a:rPr lang="zh-CN" altLang="en-US" dirty="0">
                <a:solidFill>
                  <a:schemeClr val="tx1"/>
                </a:solidFill>
                <a:latin typeface="微软雅黑" pitchFamily="34" charset="-122"/>
                <a:ea typeface="微软雅黑" pitchFamily="34" charset="-122"/>
                <a:cs typeface="+mn-ea"/>
                <a:sym typeface="+mn-lt"/>
              </a:rPr>
              <a:t>惰性删除</a:t>
            </a:r>
          </a:p>
          <a:p>
            <a:pPr marL="342900" lvl="0" indent="-342900">
              <a:lnSpc>
                <a:spcPct val="160000"/>
              </a:lnSpc>
              <a:buFont typeface="Wingdings" panose="05000000000000000000" charset="0"/>
              <a:buChar char="Ø"/>
            </a:pPr>
            <a:r>
              <a:rPr lang="en-US" altLang="zh-CN" dirty="0">
                <a:solidFill>
                  <a:schemeClr val="tx1"/>
                </a:solidFill>
                <a:latin typeface="微软雅黑" pitchFamily="34" charset="-122"/>
                <a:ea typeface="微软雅黑" pitchFamily="34" charset="-122"/>
                <a:cs typeface="+mn-ea"/>
                <a:sym typeface="+mn-lt"/>
              </a:rPr>
              <a:t>LRU</a:t>
            </a:r>
          </a:p>
          <a:p>
            <a:pPr marL="342900" lvl="0" indent="-342900">
              <a:lnSpc>
                <a:spcPct val="160000"/>
              </a:lnSpc>
              <a:buFont typeface="Wingdings" panose="05000000000000000000" charset="0"/>
              <a:buChar char="Ø"/>
            </a:pPr>
            <a:r>
              <a:rPr lang="en-US" altLang="zh-CN" dirty="0">
                <a:solidFill>
                  <a:schemeClr val="tx1"/>
                </a:solidFill>
                <a:latin typeface="微软雅黑" pitchFamily="34" charset="-122"/>
                <a:ea typeface="微软雅黑" pitchFamily="34" charset="-122"/>
                <a:cs typeface="+mn-ea"/>
                <a:sym typeface="+mn-lt"/>
              </a:rPr>
              <a:t>LFU</a:t>
            </a:r>
            <a:endParaRPr lang="zh-CN" altLang="en-US" sz="2000" dirty="0">
              <a:latin typeface="微软雅黑" pitchFamily="34" charset="-122"/>
              <a:ea typeface="微软雅黑" pitchFamily="34" charset="-122"/>
              <a:cs typeface="+mn-ea"/>
              <a:sym typeface="+mn-lt"/>
            </a:endParaRPr>
          </a:p>
        </p:txBody>
      </p:sp>
      <p:sp>
        <p:nvSpPr>
          <p:cNvPr id="11" name="任意多边形 228"/>
          <p:cNvSpPr/>
          <p:nvPr/>
        </p:nvSpPr>
        <p:spPr>
          <a:xfrm>
            <a:off x="833120" y="1366520"/>
            <a:ext cx="2770505"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a:solidFill>
                  <a:srgbClr val="FFFFFF"/>
                </a:solidFill>
                <a:cs typeface="+mn-ea"/>
                <a:sym typeface="+mn-lt"/>
              </a:rPr>
              <a:t>Redis</a:t>
            </a:r>
            <a:r>
              <a:rPr lang="zh-CN" altLang="en-US" sz="2000" b="1" dirty="0">
                <a:solidFill>
                  <a:srgbClr val="FFFFFF"/>
                </a:solidFill>
                <a:cs typeface="+mn-ea"/>
                <a:sym typeface="+mn-lt"/>
              </a:rPr>
              <a:t>数据存储原理</a:t>
            </a:r>
          </a:p>
        </p:txBody>
      </p:sp>
      <p:cxnSp>
        <p:nvCxnSpPr>
          <p:cNvPr id="4" name="肘形连接符 3"/>
          <p:cNvCxnSpPr>
            <a:endCxn id="12" idx="3"/>
          </p:cNvCxnSpPr>
          <p:nvPr/>
        </p:nvCxnSpPr>
        <p:spPr>
          <a:xfrm rot="5400000" flipH="1" flipV="1">
            <a:off x="6857709" y="2125138"/>
            <a:ext cx="1363216" cy="415498"/>
          </a:xfrm>
          <a:prstGeom prst="bentConnector4">
            <a:avLst>
              <a:gd name="adj1" fmla="val 863"/>
              <a:gd name="adj2" fmla="val 155018"/>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8729" y="2147949"/>
            <a:ext cx="404216" cy="832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69622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0" dirty="0">
                <a:solidFill>
                  <a:schemeClr val="tx1"/>
                </a:solidFill>
                <a:latin typeface="微软雅黑" pitchFamily="34" charset="-122"/>
                <a:ea typeface="微软雅黑" pitchFamily="34" charset="-122"/>
                <a:cs typeface="微软雅黑" pitchFamily="34" charset="-122"/>
                <a:sym typeface="+mn-ea"/>
              </a:rPr>
              <a:t>02.Redis</a:t>
            </a:r>
            <a:r>
              <a:rPr lang="zh-CN" altLang="en-US" b="0" dirty="0">
                <a:solidFill>
                  <a:schemeClr val="tx1"/>
                </a:solidFill>
                <a:latin typeface="微软雅黑" pitchFamily="34" charset="-122"/>
                <a:ea typeface="微软雅黑" pitchFamily="34" charset="-122"/>
                <a:cs typeface="微软雅黑" pitchFamily="34" charset="-122"/>
                <a:sym typeface="+mn-ea"/>
              </a:rPr>
              <a:t>的内存删除策略</a:t>
            </a:r>
            <a:endParaRPr lang="zh-CN" altLang="en-US" b="0" dirty="0">
              <a:solidFill>
                <a:schemeClr val="tx1"/>
              </a:solidFill>
              <a:latin typeface="+mn-lt"/>
              <a:cs typeface="+mn-ea"/>
              <a:sym typeface="+mn-lt"/>
            </a:endParaRPr>
          </a:p>
        </p:txBody>
      </p:sp>
      <p:sp>
        <p:nvSpPr>
          <p:cNvPr id="7" name="文本框 6"/>
          <p:cNvSpPr txBox="1"/>
          <p:nvPr/>
        </p:nvSpPr>
        <p:spPr>
          <a:xfrm>
            <a:off x="4975860" y="3128010"/>
            <a:ext cx="3415030" cy="907428"/>
          </a:xfrm>
          <a:prstGeom prst="rect">
            <a:avLst/>
          </a:prstGeom>
          <a:noFill/>
        </p:spPr>
        <p:txBody>
          <a:bodyPr wrap="square" rtlCol="0" anchor="t">
            <a:spAutoFit/>
          </a:bodyPr>
          <a:lstStyle/>
          <a:p>
            <a:pPr>
              <a:lnSpc>
                <a:spcPct val="140000"/>
              </a:lnSpc>
            </a:pPr>
            <a:r>
              <a:rPr lang="zh-CN" altLang="en-US" sz="2000" b="1">
                <a:solidFill>
                  <a:srgbClr val="FF0000"/>
                </a:solidFill>
                <a:cs typeface="+mn-ea"/>
                <a:sym typeface="+mn-lt"/>
              </a:rPr>
              <a:t>被动删除策略，访问时判断</a:t>
            </a:r>
          </a:p>
          <a:p>
            <a:pPr>
              <a:lnSpc>
                <a:spcPct val="140000"/>
              </a:lnSpc>
            </a:pPr>
            <a:r>
              <a:rPr lang="zh-CN" altLang="en-US" sz="2000" b="1">
                <a:solidFill>
                  <a:srgbClr val="FF0000"/>
                </a:solidFill>
                <a:cs typeface="+mn-ea"/>
                <a:sym typeface="+mn-lt"/>
              </a:rPr>
              <a:t>主要删除策略节省</a:t>
            </a:r>
            <a:r>
              <a:rPr lang="en-US" altLang="zh-CN" sz="2000" b="1">
                <a:solidFill>
                  <a:srgbClr val="FF0000"/>
                </a:solidFill>
                <a:cs typeface="+mn-ea"/>
                <a:sym typeface="+mn-lt"/>
              </a:rPr>
              <a:t>CPU</a:t>
            </a:r>
            <a:r>
              <a:rPr lang="zh-CN" altLang="en-US" sz="2000" b="1">
                <a:solidFill>
                  <a:srgbClr val="FF0000"/>
                </a:solidFill>
                <a:cs typeface="+mn-ea"/>
                <a:sym typeface="+mn-lt"/>
              </a:rPr>
              <a:t>资源</a:t>
            </a:r>
          </a:p>
        </p:txBody>
      </p:sp>
      <p:sp>
        <p:nvSpPr>
          <p:cNvPr id="9" name="文本框 8"/>
          <p:cNvSpPr txBox="1"/>
          <p:nvPr/>
        </p:nvSpPr>
        <p:spPr>
          <a:xfrm>
            <a:off x="833120" y="1725295"/>
            <a:ext cx="3459480" cy="2355850"/>
          </a:xfrm>
          <a:prstGeom prst="rect">
            <a:avLst/>
          </a:prstGeom>
          <a:noFill/>
        </p:spPr>
        <p:txBody>
          <a:bodyPr wrap="square" rtlCol="0">
            <a:spAutoFit/>
          </a:bodyPr>
          <a:lstStyle/>
          <a:p>
            <a:pPr indent="0">
              <a:lnSpc>
                <a:spcPct val="160000"/>
              </a:lnSpc>
              <a:buFont typeface="Wingdings" panose="05000000000000000000" charset="0"/>
              <a:buNone/>
            </a:pPr>
            <a:r>
              <a:rPr lang="zh-CN" altLang="en-US" sz="2000" b="1" dirty="0">
                <a:solidFill>
                  <a:schemeClr val="tx1"/>
                </a:solidFill>
                <a:latin typeface="微软雅黑" pitchFamily="34" charset="-122"/>
                <a:ea typeface="微软雅黑" pitchFamily="34" charset="-122"/>
                <a:cs typeface="+mn-ea"/>
                <a:sym typeface="+mn-lt"/>
              </a:rPr>
              <a:t>内存清理</a:t>
            </a:r>
          </a:p>
          <a:p>
            <a:pPr marL="342900" lvl="0" indent="-342900">
              <a:lnSpc>
                <a:spcPct val="160000"/>
              </a:lnSpc>
              <a:buFont typeface="Wingdings" panose="05000000000000000000" charset="0"/>
              <a:buChar char="Ø"/>
            </a:pPr>
            <a:r>
              <a:rPr lang="zh-CN" altLang="en-US" dirty="0">
                <a:solidFill>
                  <a:schemeClr val="tx1"/>
                </a:solidFill>
                <a:latin typeface="微软雅黑" pitchFamily="34" charset="-122"/>
                <a:ea typeface="微软雅黑" pitchFamily="34" charset="-122"/>
                <a:cs typeface="+mn-ea"/>
                <a:sym typeface="+mn-lt"/>
              </a:rPr>
              <a:t>定期删除</a:t>
            </a:r>
          </a:p>
          <a:p>
            <a:pPr marL="342900" lvl="0" indent="-342900">
              <a:lnSpc>
                <a:spcPct val="160000"/>
              </a:lnSpc>
              <a:buFont typeface="Wingdings" panose="05000000000000000000" charset="0"/>
              <a:buChar char="Ø"/>
            </a:pPr>
            <a:r>
              <a:rPr lang="zh-CN" altLang="en-US" b="1" dirty="0">
                <a:solidFill>
                  <a:srgbClr val="FF0000"/>
                </a:solidFill>
                <a:latin typeface="微软雅黑" pitchFamily="34" charset="-122"/>
                <a:ea typeface="微软雅黑" pitchFamily="34" charset="-122"/>
                <a:cs typeface="+mn-ea"/>
                <a:sym typeface="+mn-lt"/>
              </a:rPr>
              <a:t>惰性删除</a:t>
            </a:r>
          </a:p>
          <a:p>
            <a:pPr marL="342900" lvl="0" indent="-342900">
              <a:lnSpc>
                <a:spcPct val="160000"/>
              </a:lnSpc>
              <a:buFont typeface="Wingdings" panose="05000000000000000000" charset="0"/>
              <a:buChar char="Ø"/>
            </a:pPr>
            <a:r>
              <a:rPr lang="en-US" altLang="zh-CN" dirty="0">
                <a:solidFill>
                  <a:schemeClr val="tx1"/>
                </a:solidFill>
                <a:latin typeface="微软雅黑" pitchFamily="34" charset="-122"/>
                <a:ea typeface="微软雅黑" pitchFamily="34" charset="-122"/>
                <a:cs typeface="+mn-ea"/>
                <a:sym typeface="+mn-lt"/>
              </a:rPr>
              <a:t>LRU</a:t>
            </a:r>
          </a:p>
          <a:p>
            <a:pPr marL="342900" lvl="0" indent="-342900">
              <a:lnSpc>
                <a:spcPct val="160000"/>
              </a:lnSpc>
              <a:buFont typeface="Wingdings" panose="05000000000000000000" charset="0"/>
              <a:buChar char="Ø"/>
            </a:pPr>
            <a:r>
              <a:rPr lang="en-US" altLang="zh-CN" dirty="0">
                <a:solidFill>
                  <a:schemeClr val="tx1"/>
                </a:solidFill>
                <a:latin typeface="微软雅黑" pitchFamily="34" charset="-122"/>
                <a:ea typeface="微软雅黑" pitchFamily="34" charset="-122"/>
                <a:cs typeface="+mn-ea"/>
                <a:sym typeface="+mn-lt"/>
              </a:rPr>
              <a:t>LFU</a:t>
            </a:r>
            <a:endParaRPr lang="zh-CN" altLang="en-US" sz="2000" dirty="0">
              <a:latin typeface="微软雅黑" pitchFamily="34" charset="-122"/>
              <a:ea typeface="微软雅黑" pitchFamily="34" charset="-122"/>
              <a:cs typeface="+mn-ea"/>
              <a:sym typeface="+mn-lt"/>
            </a:endParaRPr>
          </a:p>
        </p:txBody>
      </p:sp>
      <p:sp>
        <p:nvSpPr>
          <p:cNvPr id="10" name="任意多边形 228"/>
          <p:cNvSpPr/>
          <p:nvPr/>
        </p:nvSpPr>
        <p:spPr>
          <a:xfrm>
            <a:off x="833120" y="1366520"/>
            <a:ext cx="2770505"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a:solidFill>
                  <a:srgbClr val="FFFFFF"/>
                </a:solidFill>
                <a:cs typeface="+mn-ea"/>
                <a:sym typeface="+mn-lt"/>
              </a:rPr>
              <a:t>Redis</a:t>
            </a:r>
            <a:r>
              <a:rPr lang="zh-CN" altLang="en-US" sz="2000" b="1" dirty="0">
                <a:solidFill>
                  <a:srgbClr val="FFFFFF"/>
                </a:solidFill>
                <a:cs typeface="+mn-ea"/>
                <a:sym typeface="+mn-lt"/>
              </a:rPr>
              <a:t>数据存储原理</a:t>
            </a:r>
          </a:p>
        </p:txBody>
      </p:sp>
    </p:spTree>
    <p:extLst>
      <p:ext uri="{BB962C8B-B14F-4D97-AF65-F5344CB8AC3E}">
        <p14:creationId xmlns:p14="http://schemas.microsoft.com/office/powerpoint/2010/main" val="34822435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0" dirty="0">
                <a:solidFill>
                  <a:schemeClr val="tx1"/>
                </a:solidFill>
                <a:latin typeface="微软雅黑" pitchFamily="34" charset="-122"/>
                <a:ea typeface="微软雅黑" pitchFamily="34" charset="-122"/>
                <a:cs typeface="微软雅黑" pitchFamily="34" charset="-122"/>
                <a:sym typeface="+mn-ea"/>
              </a:rPr>
              <a:t>02.Redis</a:t>
            </a:r>
            <a:r>
              <a:rPr lang="zh-CN" altLang="en-US" b="0" dirty="0">
                <a:solidFill>
                  <a:schemeClr val="tx1"/>
                </a:solidFill>
                <a:latin typeface="微软雅黑" pitchFamily="34" charset="-122"/>
                <a:ea typeface="微软雅黑" pitchFamily="34" charset="-122"/>
                <a:cs typeface="微软雅黑" pitchFamily="34" charset="-122"/>
                <a:sym typeface="+mn-ea"/>
              </a:rPr>
              <a:t>的内存删除策略</a:t>
            </a:r>
            <a:endParaRPr lang="zh-CN" altLang="en-US" b="0" dirty="0">
              <a:solidFill>
                <a:schemeClr val="tx1"/>
              </a:solidFill>
              <a:latin typeface="+mn-lt"/>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235" y="2700020"/>
            <a:ext cx="2451100" cy="156845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4445" y="4262755"/>
            <a:ext cx="7052945" cy="2364105"/>
          </a:xfrm>
          <a:prstGeom prst="rect">
            <a:avLst/>
          </a:prstGeom>
        </p:spPr>
      </p:pic>
      <p:sp>
        <p:nvSpPr>
          <p:cNvPr id="8" name="文本框 7"/>
          <p:cNvSpPr txBox="1"/>
          <p:nvPr/>
        </p:nvSpPr>
        <p:spPr>
          <a:xfrm>
            <a:off x="3814445" y="2700020"/>
            <a:ext cx="4486275" cy="1476375"/>
          </a:xfrm>
          <a:prstGeom prst="rect">
            <a:avLst/>
          </a:prstGeom>
          <a:noFill/>
        </p:spPr>
        <p:txBody>
          <a:bodyPr wrap="square" rtlCol="0" anchor="t">
            <a:spAutoFit/>
          </a:bodyPr>
          <a:lstStyle/>
          <a:p>
            <a:r>
              <a:rPr lang="zh-CN" altLang="en-US" b="1" dirty="0">
                <a:latin typeface="微软雅黑" pitchFamily="34" charset="-122"/>
                <a:ea typeface="微软雅黑" pitchFamily="34" charset="-122"/>
                <a:cs typeface="+mn-ea"/>
                <a:sym typeface="+mn-lt"/>
              </a:rPr>
              <a:t>volatile-lru</a:t>
            </a:r>
            <a:r>
              <a:rPr lang="zh-CN" altLang="en-US" dirty="0">
                <a:latin typeface="微软雅黑" pitchFamily="34" charset="-122"/>
                <a:ea typeface="微软雅黑" pitchFamily="34" charset="-122"/>
                <a:cs typeface="+mn-ea"/>
                <a:sym typeface="+mn-lt"/>
              </a:rPr>
              <a:t>:从设置了过期时间的数据集中，选择最近最久未使用的数据释放</a:t>
            </a:r>
          </a:p>
          <a:p>
            <a:endParaRPr lang="zh-CN" altLang="en-US" dirty="0">
              <a:latin typeface="微软雅黑" pitchFamily="34" charset="-122"/>
              <a:ea typeface="微软雅黑" pitchFamily="34" charset="-122"/>
              <a:cs typeface="+mn-ea"/>
              <a:sym typeface="+mn-lt"/>
            </a:endParaRPr>
          </a:p>
          <a:p>
            <a:r>
              <a:rPr lang="zh-CN" altLang="en-US" b="1" dirty="0">
                <a:latin typeface="微软雅黑" pitchFamily="34" charset="-122"/>
                <a:ea typeface="微软雅黑" pitchFamily="34" charset="-122"/>
                <a:cs typeface="+mn-ea"/>
                <a:sym typeface="+mn-lt"/>
              </a:rPr>
              <a:t>allkeys-lru</a:t>
            </a:r>
            <a:r>
              <a:rPr lang="zh-CN" altLang="en-US" dirty="0">
                <a:latin typeface="微软雅黑" pitchFamily="34" charset="-122"/>
                <a:ea typeface="微软雅黑" pitchFamily="34" charset="-122"/>
                <a:cs typeface="+mn-ea"/>
                <a:sym typeface="+mn-lt"/>
              </a:rPr>
              <a:t>:从数据集中选择最近最久未使用的数据释放</a:t>
            </a:r>
          </a:p>
        </p:txBody>
      </p:sp>
      <p:sp>
        <p:nvSpPr>
          <p:cNvPr id="9" name="文本框 8"/>
          <p:cNvSpPr txBox="1"/>
          <p:nvPr/>
        </p:nvSpPr>
        <p:spPr>
          <a:xfrm>
            <a:off x="833120" y="1725295"/>
            <a:ext cx="3459480" cy="2355850"/>
          </a:xfrm>
          <a:prstGeom prst="rect">
            <a:avLst/>
          </a:prstGeom>
          <a:noFill/>
        </p:spPr>
        <p:txBody>
          <a:bodyPr wrap="square" rtlCol="0">
            <a:spAutoFit/>
          </a:bodyPr>
          <a:lstStyle/>
          <a:p>
            <a:pPr indent="0">
              <a:lnSpc>
                <a:spcPct val="160000"/>
              </a:lnSpc>
              <a:buFont typeface="Wingdings" panose="05000000000000000000" charset="0"/>
              <a:buNone/>
            </a:pPr>
            <a:r>
              <a:rPr lang="zh-CN" altLang="en-US" sz="2000" b="1" dirty="0">
                <a:solidFill>
                  <a:schemeClr val="tx1"/>
                </a:solidFill>
                <a:latin typeface="微软雅黑" pitchFamily="34" charset="-122"/>
                <a:ea typeface="微软雅黑" pitchFamily="34" charset="-122"/>
                <a:cs typeface="+mn-ea"/>
                <a:sym typeface="+mn-lt"/>
              </a:rPr>
              <a:t>内存清理</a:t>
            </a:r>
          </a:p>
          <a:p>
            <a:pPr marL="342900" lvl="0" indent="-342900">
              <a:lnSpc>
                <a:spcPct val="160000"/>
              </a:lnSpc>
              <a:buFont typeface="Wingdings" panose="05000000000000000000" charset="0"/>
              <a:buChar char="Ø"/>
            </a:pPr>
            <a:r>
              <a:rPr lang="zh-CN" altLang="en-US" dirty="0">
                <a:solidFill>
                  <a:schemeClr val="tx1"/>
                </a:solidFill>
                <a:latin typeface="微软雅黑" pitchFamily="34" charset="-122"/>
                <a:ea typeface="微软雅黑" pitchFamily="34" charset="-122"/>
                <a:cs typeface="+mn-ea"/>
                <a:sym typeface="+mn-lt"/>
              </a:rPr>
              <a:t>定期删除</a:t>
            </a:r>
          </a:p>
          <a:p>
            <a:pPr marL="342900" lvl="0" indent="-342900" algn="l">
              <a:lnSpc>
                <a:spcPct val="160000"/>
              </a:lnSpc>
              <a:buClrTx/>
              <a:buSzTx/>
              <a:buFont typeface="Wingdings" panose="05000000000000000000" charset="0"/>
              <a:buChar char="Ø"/>
            </a:pPr>
            <a:r>
              <a:rPr lang="zh-CN" altLang="en-US" dirty="0">
                <a:latin typeface="微软雅黑" pitchFamily="34" charset="-122"/>
                <a:ea typeface="微软雅黑" pitchFamily="34" charset="-122"/>
                <a:cs typeface="+mn-ea"/>
                <a:sym typeface="+mn-lt"/>
              </a:rPr>
              <a:t>惰性删除</a:t>
            </a:r>
          </a:p>
          <a:p>
            <a:pPr marL="342900" lvl="0" indent="-342900">
              <a:lnSpc>
                <a:spcPct val="160000"/>
              </a:lnSpc>
              <a:buFont typeface="Wingdings" panose="05000000000000000000" charset="0"/>
              <a:buChar char="Ø"/>
            </a:pPr>
            <a:r>
              <a:rPr lang="en-US" altLang="zh-CN" b="1" dirty="0">
                <a:solidFill>
                  <a:srgbClr val="FF0000"/>
                </a:solidFill>
                <a:latin typeface="微软雅黑" pitchFamily="34" charset="-122"/>
                <a:ea typeface="微软雅黑" pitchFamily="34" charset="-122"/>
                <a:cs typeface="+mn-ea"/>
                <a:sym typeface="+mn-lt"/>
              </a:rPr>
              <a:t>LRU</a:t>
            </a:r>
          </a:p>
          <a:p>
            <a:pPr marL="342900" lvl="0" indent="-342900">
              <a:lnSpc>
                <a:spcPct val="160000"/>
              </a:lnSpc>
              <a:buFont typeface="Wingdings" panose="05000000000000000000" charset="0"/>
              <a:buChar char="Ø"/>
            </a:pPr>
            <a:r>
              <a:rPr lang="en-US" altLang="zh-CN" dirty="0">
                <a:solidFill>
                  <a:schemeClr val="tx1"/>
                </a:solidFill>
                <a:latin typeface="微软雅黑" pitchFamily="34" charset="-122"/>
                <a:ea typeface="微软雅黑" pitchFamily="34" charset="-122"/>
                <a:cs typeface="+mn-ea"/>
                <a:sym typeface="+mn-lt"/>
              </a:rPr>
              <a:t>LFU</a:t>
            </a:r>
            <a:endParaRPr lang="zh-CN" altLang="en-US" sz="2000" dirty="0">
              <a:latin typeface="微软雅黑" pitchFamily="34" charset="-122"/>
              <a:ea typeface="微软雅黑" pitchFamily="34" charset="-122"/>
              <a:cs typeface="+mn-ea"/>
              <a:sym typeface="+mn-lt"/>
            </a:endParaRPr>
          </a:p>
        </p:txBody>
      </p:sp>
      <p:sp>
        <p:nvSpPr>
          <p:cNvPr id="11" name="任意多边形 228"/>
          <p:cNvSpPr/>
          <p:nvPr/>
        </p:nvSpPr>
        <p:spPr>
          <a:xfrm>
            <a:off x="833120" y="1366520"/>
            <a:ext cx="2770505"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a:solidFill>
                  <a:srgbClr val="FFFFFF"/>
                </a:solidFill>
                <a:cs typeface="+mn-ea"/>
                <a:sym typeface="+mn-lt"/>
              </a:rPr>
              <a:t>Redis</a:t>
            </a:r>
            <a:r>
              <a:rPr lang="zh-CN" altLang="en-US" sz="2000" b="1" dirty="0">
                <a:solidFill>
                  <a:srgbClr val="FFFFFF"/>
                </a:solidFill>
                <a:cs typeface="+mn-ea"/>
                <a:sym typeface="+mn-lt"/>
              </a:rPr>
              <a:t>数据存储原理</a:t>
            </a:r>
          </a:p>
        </p:txBody>
      </p:sp>
    </p:spTree>
    <p:extLst>
      <p:ext uri="{BB962C8B-B14F-4D97-AF65-F5344CB8AC3E}">
        <p14:creationId xmlns:p14="http://schemas.microsoft.com/office/powerpoint/2010/main" val="29528416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custDataLst>
              <p:tags r:id="rId1"/>
            </p:custDataLst>
          </p:nvPr>
        </p:nvPicPr>
        <p:blipFill>
          <a:blip r:embed="rId3">
            <a:extLst>
              <a:ext uri="{28A0092B-C50C-407E-A947-70E740481C1C}">
                <a14:useLocalDpi xmlns:a14="http://schemas.microsoft.com/office/drawing/2010/main" val="0"/>
              </a:ext>
            </a:extLst>
          </a:blip>
          <a:stretch>
            <a:fillRect/>
          </a:stretch>
        </p:blipFill>
        <p:spPr>
          <a:xfrm>
            <a:off x="4117340" y="2728595"/>
            <a:ext cx="6928485" cy="3395345"/>
          </a:xfrm>
          <a:prstGeom prst="rect">
            <a:avLst/>
          </a:prstGeom>
        </p:spPr>
      </p:pic>
      <p:sp>
        <p:nvSpPr>
          <p:cNvPr id="9" name="文本框 8"/>
          <p:cNvSpPr txBox="1"/>
          <p:nvPr/>
        </p:nvSpPr>
        <p:spPr>
          <a:xfrm>
            <a:off x="833120" y="1725295"/>
            <a:ext cx="1978025" cy="2355850"/>
          </a:xfrm>
          <a:prstGeom prst="rect">
            <a:avLst/>
          </a:prstGeom>
          <a:noFill/>
        </p:spPr>
        <p:txBody>
          <a:bodyPr wrap="square" rtlCol="0">
            <a:spAutoFit/>
          </a:bodyPr>
          <a:lstStyle/>
          <a:p>
            <a:pPr indent="0">
              <a:lnSpc>
                <a:spcPct val="160000"/>
              </a:lnSpc>
              <a:buFont typeface="Wingdings" panose="05000000000000000000" charset="0"/>
              <a:buNone/>
            </a:pPr>
            <a:r>
              <a:rPr lang="zh-CN" altLang="en-US" sz="2000" b="1">
                <a:solidFill>
                  <a:schemeClr val="tx1"/>
                </a:solidFill>
                <a:cs typeface="+mn-ea"/>
                <a:sym typeface="+mn-lt"/>
              </a:rPr>
              <a:t>内存清理</a:t>
            </a:r>
          </a:p>
          <a:p>
            <a:pPr marL="342900" lvl="0" indent="-342900">
              <a:lnSpc>
                <a:spcPct val="160000"/>
              </a:lnSpc>
              <a:buFont typeface="Wingdings" panose="05000000000000000000" charset="0"/>
              <a:buChar char="Ø"/>
            </a:pPr>
            <a:r>
              <a:rPr lang="zh-CN" altLang="en-US">
                <a:solidFill>
                  <a:schemeClr val="tx1"/>
                </a:solidFill>
                <a:cs typeface="+mn-ea"/>
                <a:sym typeface="+mn-lt"/>
              </a:rPr>
              <a:t>定期删除</a:t>
            </a:r>
          </a:p>
          <a:p>
            <a:pPr marL="342900" lvl="0" indent="-342900" algn="l">
              <a:lnSpc>
                <a:spcPct val="160000"/>
              </a:lnSpc>
              <a:buClrTx/>
              <a:buSzTx/>
              <a:buFont typeface="Wingdings" panose="05000000000000000000" charset="0"/>
              <a:buChar char="Ø"/>
            </a:pPr>
            <a:r>
              <a:rPr lang="zh-CN" altLang="en-US">
                <a:cs typeface="+mn-ea"/>
                <a:sym typeface="+mn-lt"/>
              </a:rPr>
              <a:t>惰性删除</a:t>
            </a:r>
          </a:p>
          <a:p>
            <a:pPr marL="342900" lvl="0" indent="-342900">
              <a:lnSpc>
                <a:spcPct val="160000"/>
              </a:lnSpc>
              <a:buFont typeface="Wingdings" panose="05000000000000000000" charset="0"/>
              <a:buChar char="Ø"/>
            </a:pPr>
            <a:r>
              <a:rPr lang="en-US" altLang="zh-CN" b="1">
                <a:solidFill>
                  <a:srgbClr val="FF0000"/>
                </a:solidFill>
                <a:cs typeface="+mn-ea"/>
                <a:sym typeface="+mn-lt"/>
              </a:rPr>
              <a:t>LRU</a:t>
            </a:r>
          </a:p>
          <a:p>
            <a:pPr marL="342900" lvl="0" indent="-342900">
              <a:lnSpc>
                <a:spcPct val="160000"/>
              </a:lnSpc>
              <a:buFont typeface="Wingdings" panose="05000000000000000000" charset="0"/>
              <a:buChar char="Ø"/>
            </a:pPr>
            <a:r>
              <a:rPr lang="en-US" altLang="zh-CN">
                <a:solidFill>
                  <a:schemeClr val="tx1"/>
                </a:solidFill>
                <a:cs typeface="+mn-ea"/>
                <a:sym typeface="+mn-lt"/>
              </a:rPr>
              <a:t>LFU</a:t>
            </a:r>
            <a:endParaRPr lang="zh-CN" altLang="en-US" sz="2000">
              <a:cs typeface="+mn-ea"/>
              <a:sym typeface="+mn-lt"/>
            </a:endParaRPr>
          </a:p>
        </p:txBody>
      </p:sp>
      <p:sp>
        <p:nvSpPr>
          <p:cNvPr id="10" name="灯片编号占位符 9"/>
          <p:cNvSpPr>
            <a:spLocks noGrp="1"/>
          </p:cNvSpPr>
          <p:nvPr>
            <p:ph type="sldNum" sz="quarter" idx="4294967295"/>
          </p:nvPr>
        </p:nvSpPr>
        <p:spPr>
          <a:xfrm>
            <a:off x="8610600" y="6275705"/>
            <a:ext cx="2743200" cy="365125"/>
          </a:xfrm>
          <a:prstGeom prst="rect">
            <a:avLst/>
          </a:prstGeom>
        </p:spPr>
        <p:txBody>
          <a:bodyPr/>
          <a:lstStyle/>
          <a:p>
            <a:fld id="{91F4948F-FA09-804A-9571-7BBAE1B6F77A}" type="slidenum">
              <a:rPr kumimoji="1" lang="zh-CN" altLang="en-US" smtClean="0">
                <a:latin typeface="+mn-lt"/>
                <a:ea typeface="+mn-ea"/>
                <a:cs typeface="+mn-ea"/>
                <a:sym typeface="+mn-lt"/>
              </a:rPr>
              <a:t>29</a:t>
            </a:fld>
            <a:endParaRPr kumimoji="1" lang="zh-CN" altLang="en-US">
              <a:latin typeface="+mn-lt"/>
              <a:ea typeface="+mn-ea"/>
              <a:cs typeface="+mn-ea"/>
              <a:sym typeface="+mn-lt"/>
            </a:endParaRPr>
          </a:p>
        </p:txBody>
      </p:sp>
      <p:sp>
        <p:nvSpPr>
          <p:cNvPr id="11" name="任意多边形 228"/>
          <p:cNvSpPr/>
          <p:nvPr/>
        </p:nvSpPr>
        <p:spPr>
          <a:xfrm>
            <a:off x="833120" y="1366520"/>
            <a:ext cx="2770505"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a:solidFill>
                  <a:srgbClr val="FFFFFF"/>
                </a:solidFill>
                <a:cs typeface="+mn-ea"/>
                <a:sym typeface="+mn-lt"/>
              </a:rPr>
              <a:t>Redis</a:t>
            </a:r>
            <a:r>
              <a:rPr lang="zh-CN" altLang="en-US" sz="2000" b="1" dirty="0">
                <a:solidFill>
                  <a:srgbClr val="FFFFFF"/>
                </a:solidFill>
                <a:cs typeface="+mn-ea"/>
                <a:sym typeface="+mn-lt"/>
              </a:rPr>
              <a:t>数据存储原理</a:t>
            </a:r>
          </a:p>
        </p:txBody>
      </p:sp>
      <p:sp>
        <p:nvSpPr>
          <p:cNvPr id="12" name="标题 2"/>
          <p:cNvSpPr txBox="1">
            <a:spLocks/>
          </p:cNvSpPr>
          <p:nvPr/>
        </p:nvSpPr>
        <p:spPr>
          <a:xfrm>
            <a:off x="1049767" y="430341"/>
            <a:ext cx="11294633" cy="3956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400" b="1" kern="1200">
                <a:solidFill>
                  <a:schemeClr val="tx1">
                    <a:lumMod val="65000"/>
                    <a:lumOff val="35000"/>
                  </a:schemeClr>
                </a:solidFill>
                <a:latin typeface="+mn-ea"/>
                <a:ea typeface="+mn-ea"/>
                <a:cs typeface="+mj-cs"/>
              </a:defRPr>
            </a:lvl1p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02.Redis</a:t>
            </a:r>
            <a:r>
              <a:rPr lang="zh-CN" altLang="en-US" b="0" dirty="0" smtClean="0">
                <a:solidFill>
                  <a:schemeClr val="tx1"/>
                </a:solidFill>
                <a:latin typeface="微软雅黑" pitchFamily="34" charset="-122"/>
                <a:ea typeface="微软雅黑" pitchFamily="34" charset="-122"/>
                <a:cs typeface="微软雅黑" pitchFamily="34" charset="-122"/>
                <a:sym typeface="+mn-ea"/>
              </a:rPr>
              <a:t>的内存删除策略</a:t>
            </a:r>
            <a:endParaRPr lang="zh-CN" altLang="en-US" b="0" dirty="0">
              <a:solidFill>
                <a:schemeClr val="tx1"/>
              </a:solidFill>
              <a:latin typeface="+mn-lt"/>
              <a:cs typeface="+mn-ea"/>
              <a:sym typeface="+mn-lt"/>
            </a:endParaRPr>
          </a:p>
        </p:txBody>
      </p:sp>
    </p:spTree>
    <p:extLst>
      <p:ext uri="{BB962C8B-B14F-4D97-AF65-F5344CB8AC3E}">
        <p14:creationId xmlns:p14="http://schemas.microsoft.com/office/powerpoint/2010/main" val="5462210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0" dirty="0" smtClean="0">
                <a:solidFill>
                  <a:schemeClr val="tx1"/>
                </a:solidFill>
                <a:latin typeface="微软雅黑" pitchFamily="34" charset="-122"/>
                <a:ea typeface="微软雅黑" pitchFamily="34" charset="-122"/>
                <a:cs typeface="微软雅黑" pitchFamily="34" charset="-122"/>
                <a:sym typeface="+mn-ea"/>
              </a:rPr>
              <a:t>01.</a:t>
            </a:r>
            <a:r>
              <a:rPr lang="en-US" altLang="zh-CN" b="0" dirty="0" smtClean="0">
                <a:solidFill>
                  <a:schemeClr val="tx1"/>
                </a:solidFill>
                <a:latin typeface="微软雅黑" pitchFamily="34" charset="-122"/>
                <a:ea typeface="微软雅黑" pitchFamily="34" charset="-122"/>
                <a:cs typeface="微软雅黑" pitchFamily="34" charset="-122"/>
                <a:sym typeface="+mn-ea"/>
              </a:rPr>
              <a:t>Redis</a:t>
            </a:r>
            <a:r>
              <a:rPr lang="zh-CN" altLang="en-US" b="0" dirty="0" smtClean="0">
                <a:solidFill>
                  <a:schemeClr val="tx1"/>
                </a:solidFill>
                <a:latin typeface="微软雅黑" pitchFamily="34" charset="-122"/>
                <a:ea typeface="微软雅黑" pitchFamily="34" charset="-122"/>
                <a:cs typeface="微软雅黑" pitchFamily="34" charset="-122"/>
                <a:sym typeface="+mn-ea"/>
              </a:rPr>
              <a:t>介绍</a:t>
            </a:r>
            <a:endParaRPr b="0" dirty="0">
              <a:solidFill>
                <a:schemeClr val="tx1"/>
              </a:solidFill>
              <a:latin typeface="微软雅黑" pitchFamily="34" charset="-122"/>
              <a:ea typeface="微软雅黑" pitchFamily="34" charset="-122"/>
              <a:cs typeface="微软雅黑" pitchFamily="34" charset="-122"/>
              <a:sym typeface="+mn-ea"/>
            </a:endParaRPr>
          </a:p>
        </p:txBody>
      </p:sp>
      <p:sp>
        <p:nvSpPr>
          <p:cNvPr id="9" name="圆角矩形 227"/>
          <p:cNvSpPr/>
          <p:nvPr/>
        </p:nvSpPr>
        <p:spPr>
          <a:xfrm>
            <a:off x="785495" y="1127760"/>
            <a:ext cx="10927080" cy="748030"/>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smtClean="0">
                <a:solidFill>
                  <a:schemeClr val="tx1">
                    <a:lumMod val="65000"/>
                    <a:lumOff val="35000"/>
                  </a:schemeClr>
                </a:solidFill>
                <a:latin typeface="微软雅黑" pitchFamily="34" charset="-122"/>
                <a:ea typeface="微软雅黑" pitchFamily="34" charset="-122"/>
              </a:rPr>
              <a:t>Redis</a:t>
            </a:r>
            <a:r>
              <a:rPr lang="zh-CN" altLang="en-US" dirty="0" smtClean="0">
                <a:solidFill>
                  <a:schemeClr val="tx1">
                    <a:lumMod val="65000"/>
                    <a:lumOff val="35000"/>
                  </a:schemeClr>
                </a:solidFill>
                <a:latin typeface="微软雅黑" pitchFamily="34" charset="-122"/>
                <a:ea typeface="微软雅黑" pitchFamily="34" charset="-122"/>
              </a:rPr>
              <a:t>是</a:t>
            </a:r>
            <a:r>
              <a:rPr lang="zh-CN" altLang="en-US" dirty="0">
                <a:solidFill>
                  <a:schemeClr val="tx1">
                    <a:lumMod val="65000"/>
                    <a:lumOff val="35000"/>
                  </a:schemeClr>
                </a:solidFill>
                <a:latin typeface="微软雅黑" pitchFamily="34" charset="-122"/>
                <a:ea typeface="微软雅黑" pitchFamily="34" charset="-122"/>
              </a:rPr>
              <a:t>一个开源的使用 </a:t>
            </a:r>
            <a:r>
              <a:rPr lang="en-US" altLang="zh-CN" dirty="0" smtClean="0">
                <a:solidFill>
                  <a:schemeClr val="tx1">
                    <a:lumMod val="65000"/>
                    <a:lumOff val="35000"/>
                  </a:schemeClr>
                </a:solidFill>
                <a:latin typeface="微软雅黑" pitchFamily="34" charset="-122"/>
                <a:ea typeface="微软雅黑" pitchFamily="34" charset="-122"/>
              </a:rPr>
              <a:t>C </a:t>
            </a:r>
            <a:r>
              <a:rPr lang="zh-CN" altLang="en-US" dirty="0">
                <a:solidFill>
                  <a:schemeClr val="tx1">
                    <a:lumMod val="65000"/>
                    <a:lumOff val="35000"/>
                  </a:schemeClr>
                </a:solidFill>
                <a:latin typeface="微软雅黑" pitchFamily="34" charset="-122"/>
                <a:ea typeface="微软雅黑" pitchFamily="34" charset="-122"/>
              </a:rPr>
              <a:t>语言</a:t>
            </a:r>
            <a:r>
              <a:rPr lang="zh-CN" altLang="en-US" dirty="0" smtClean="0">
                <a:solidFill>
                  <a:schemeClr val="tx1">
                    <a:lumMod val="65000"/>
                    <a:lumOff val="35000"/>
                  </a:schemeClr>
                </a:solidFill>
                <a:latin typeface="微软雅黑" pitchFamily="34" charset="-122"/>
                <a:ea typeface="微软雅黑" pitchFamily="34" charset="-122"/>
              </a:rPr>
              <a:t>编写</a:t>
            </a:r>
            <a:r>
              <a:rPr lang="zh-CN" altLang="en-US" dirty="0">
                <a:solidFill>
                  <a:schemeClr val="tx1">
                    <a:lumMod val="65000"/>
                    <a:lumOff val="35000"/>
                  </a:schemeClr>
                </a:solidFill>
                <a:latin typeface="微软雅黑" pitchFamily="34" charset="-122"/>
                <a:ea typeface="微软雅黑" pitchFamily="34" charset="-122"/>
              </a:rPr>
              <a:t>的</a:t>
            </a:r>
            <a:r>
              <a:rPr lang="en-US" altLang="zh-CN" dirty="0" smtClean="0">
                <a:solidFill>
                  <a:schemeClr val="tx1">
                    <a:lumMod val="65000"/>
                    <a:lumOff val="35000"/>
                  </a:schemeClr>
                </a:solidFill>
                <a:latin typeface="微软雅黑" pitchFamily="34" charset="-122"/>
                <a:ea typeface="微软雅黑" pitchFamily="34" charset="-122"/>
              </a:rPr>
              <a:t>key-value </a:t>
            </a:r>
            <a:r>
              <a:rPr lang="zh-CN" altLang="en-US" dirty="0" smtClean="0">
                <a:solidFill>
                  <a:schemeClr val="tx1">
                    <a:lumMod val="65000"/>
                    <a:lumOff val="35000"/>
                  </a:schemeClr>
                </a:solidFill>
                <a:latin typeface="微软雅黑" pitchFamily="34" charset="-122"/>
                <a:ea typeface="微软雅黑" pitchFamily="34" charset="-122"/>
              </a:rPr>
              <a:t>的</a:t>
            </a:r>
            <a:r>
              <a:rPr lang="zh-CN" altLang="en-US" dirty="0" smtClean="0">
                <a:solidFill>
                  <a:schemeClr val="accent6"/>
                </a:solidFill>
                <a:latin typeface="微软雅黑" pitchFamily="34" charset="-122"/>
                <a:ea typeface="微软雅黑" pitchFamily="34" charset="-122"/>
              </a:rPr>
              <a:t>单线程</a:t>
            </a:r>
            <a:r>
              <a:rPr lang="zh-CN" altLang="en-US" dirty="0" smtClean="0">
                <a:solidFill>
                  <a:schemeClr val="tx1">
                    <a:lumMod val="65000"/>
                    <a:lumOff val="35000"/>
                  </a:schemeClr>
                </a:solidFill>
                <a:latin typeface="微软雅黑" pitchFamily="34" charset="-122"/>
                <a:ea typeface="微软雅黑" pitchFamily="34" charset="-122"/>
              </a:rPr>
              <a:t>的存储系统</a:t>
            </a:r>
            <a:r>
              <a:rPr lang="zh-CN" altLang="en-US" dirty="0">
                <a:solidFill>
                  <a:schemeClr val="tx1">
                    <a:lumMod val="65000"/>
                    <a:lumOff val="35000"/>
                  </a:schemeClr>
                </a:solidFill>
                <a:latin typeface="微软雅黑" pitchFamily="34" charset="-122"/>
                <a:ea typeface="微软雅黑" pitchFamily="34" charset="-122"/>
              </a:rPr>
              <a:t>，是跨平台的非关系型数据库</a:t>
            </a:r>
            <a:endParaRPr lang="zh-CN" dirty="0">
              <a:solidFill>
                <a:schemeClr val="tx1">
                  <a:lumMod val="65000"/>
                  <a:lumOff val="35000"/>
                </a:schemeClr>
              </a:solidFill>
              <a:latin typeface="微软雅黑" pitchFamily="34" charset="-122"/>
              <a:ea typeface="微软雅黑" pitchFamily="34" charset="-122"/>
            </a:endParaRPr>
          </a:p>
        </p:txBody>
      </p:sp>
      <p:sp>
        <p:nvSpPr>
          <p:cNvPr id="10" name="任意多边形 228"/>
          <p:cNvSpPr/>
          <p:nvPr/>
        </p:nvSpPr>
        <p:spPr>
          <a:xfrm>
            <a:off x="5017947" y="929005"/>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err="1" smtClean="0">
                <a:solidFill>
                  <a:srgbClr val="FFFFFF"/>
                </a:solidFill>
                <a:latin typeface="Calibri" panose="020F0502020204030204"/>
              </a:rPr>
              <a:t>Redis</a:t>
            </a:r>
            <a:endParaRPr lang="zh-CN" altLang="en-US" sz="2000" b="1" dirty="0">
              <a:solidFill>
                <a:srgbClr val="FFFFFF"/>
              </a:solidFill>
              <a:latin typeface="Calibri" panose="020F0502020204030204"/>
            </a:endParaRPr>
          </a:p>
        </p:txBody>
      </p:sp>
      <p:grpSp>
        <p:nvGrpSpPr>
          <p:cNvPr id="12" name="组合 11"/>
          <p:cNvGrpSpPr/>
          <p:nvPr/>
        </p:nvGrpSpPr>
        <p:grpSpPr>
          <a:xfrm>
            <a:off x="3896366" y="2204263"/>
            <a:ext cx="3263396" cy="588564"/>
            <a:chOff x="4997306" y="2204263"/>
            <a:chExt cx="3263396" cy="588564"/>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306" y="2204263"/>
              <a:ext cx="658868" cy="588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a:xfrm>
              <a:off x="5602727" y="2307771"/>
              <a:ext cx="2657975" cy="44865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t>App Server</a:t>
              </a:r>
              <a:endParaRPr lang="zh-CN" altLang="en-US" dirty="0"/>
            </a:p>
          </p:txBody>
        </p:sp>
      </p:grpSp>
      <p:grpSp>
        <p:nvGrpSpPr>
          <p:cNvPr id="14" name="组合 13"/>
          <p:cNvGrpSpPr/>
          <p:nvPr/>
        </p:nvGrpSpPr>
        <p:grpSpPr>
          <a:xfrm>
            <a:off x="1025381" y="4379472"/>
            <a:ext cx="1625470" cy="651892"/>
            <a:chOff x="1554081" y="4379472"/>
            <a:chExt cx="1625470" cy="651892"/>
          </a:xfrm>
        </p:grpSpPr>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081" y="4379472"/>
              <a:ext cx="717292" cy="651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 4"/>
            <p:cNvSpPr/>
            <p:nvPr/>
          </p:nvSpPr>
          <p:spPr>
            <a:xfrm>
              <a:off x="2178066" y="4466785"/>
              <a:ext cx="1001485" cy="47726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客户端  </a:t>
              </a:r>
              <a:endParaRPr lang="zh-CN" altLang="en-US" dirty="0"/>
            </a:p>
          </p:txBody>
        </p:sp>
      </p:grpSp>
      <p:grpSp>
        <p:nvGrpSpPr>
          <p:cNvPr id="11" name="组合 10"/>
          <p:cNvGrpSpPr/>
          <p:nvPr/>
        </p:nvGrpSpPr>
        <p:grpSpPr>
          <a:xfrm>
            <a:off x="4201829" y="3869936"/>
            <a:ext cx="1745616" cy="765215"/>
            <a:chOff x="4972424" y="3815796"/>
            <a:chExt cx="1745616" cy="765215"/>
          </a:xfrm>
        </p:grpSpPr>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2424" y="3815796"/>
              <a:ext cx="778929" cy="76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圆角矩形 19"/>
            <p:cNvSpPr/>
            <p:nvPr/>
          </p:nvSpPr>
          <p:spPr>
            <a:xfrm>
              <a:off x="5604587" y="3943739"/>
              <a:ext cx="1113453" cy="50117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smtClean="0"/>
                <a:t>cache</a:t>
              </a:r>
              <a:endParaRPr lang="zh-CN" altLang="en-US" dirty="0"/>
            </a:p>
          </p:txBody>
        </p:sp>
      </p:grpSp>
      <p:grpSp>
        <p:nvGrpSpPr>
          <p:cNvPr id="13" name="组合 12"/>
          <p:cNvGrpSpPr/>
          <p:nvPr/>
        </p:nvGrpSpPr>
        <p:grpSpPr>
          <a:xfrm>
            <a:off x="4260948" y="5480711"/>
            <a:ext cx="3116528" cy="757685"/>
            <a:chOff x="5361888" y="5480711"/>
            <a:chExt cx="3116528" cy="757685"/>
          </a:xfrm>
        </p:grpSpPr>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1888" y="5480711"/>
              <a:ext cx="662578" cy="75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圆角矩形 20"/>
            <p:cNvSpPr/>
            <p:nvPr/>
          </p:nvSpPr>
          <p:spPr>
            <a:xfrm>
              <a:off x="5987146" y="5673012"/>
              <a:ext cx="2491270" cy="43147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Storage</a:t>
              </a:r>
              <a:endParaRPr lang="zh-CN" altLang="en-US" dirty="0"/>
            </a:p>
          </p:txBody>
        </p:sp>
      </p:grpSp>
      <p:cxnSp>
        <p:nvCxnSpPr>
          <p:cNvPr id="16" name="直接箭头连接符 15"/>
          <p:cNvCxnSpPr/>
          <p:nvPr/>
        </p:nvCxnSpPr>
        <p:spPr>
          <a:xfrm flipV="1">
            <a:off x="2650851" y="2419740"/>
            <a:ext cx="1168480" cy="204704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a:off x="5121374" y="2821593"/>
            <a:ext cx="0" cy="11463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92746" y="4594307"/>
            <a:ext cx="1" cy="101028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5766390" y="4594307"/>
            <a:ext cx="0" cy="101028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5669974" y="2792827"/>
            <a:ext cx="0" cy="107832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6890858" y="2821593"/>
            <a:ext cx="0" cy="271457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文本框 18"/>
          <p:cNvSpPr txBox="1"/>
          <p:nvPr/>
        </p:nvSpPr>
        <p:spPr>
          <a:xfrm>
            <a:off x="7953825" y="2885238"/>
            <a:ext cx="3547991" cy="2862322"/>
          </a:xfrm>
          <a:prstGeom prst="rect">
            <a:avLst/>
          </a:prstGeom>
          <a:noFill/>
        </p:spPr>
        <p:txBody>
          <a:bodyPr wrap="square" rtlCol="0">
            <a:spAutoFit/>
          </a:bodyPr>
          <a:lstStyle/>
          <a:p>
            <a:pPr marL="342900" indent="-342900">
              <a:lnSpc>
                <a:spcPct val="15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速度快</a:t>
            </a:r>
            <a:endParaRPr lang="en-US" altLang="zh-CN" sz="2000" dirty="0" smtClean="0">
              <a:latin typeface="微软雅黑" pitchFamily="34" charset="-122"/>
              <a:ea typeface="微软雅黑" pitchFamily="34" charset="-122"/>
              <a:cs typeface="微软雅黑" pitchFamily="34" charset="-122"/>
            </a:endParaRPr>
          </a:p>
          <a:p>
            <a:pPr marL="342900" indent="-342900">
              <a:lnSpc>
                <a:spcPct val="15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多种数据结构</a:t>
            </a:r>
            <a:endParaRPr lang="en-US" altLang="zh-CN" sz="2000" dirty="0" smtClean="0">
              <a:latin typeface="微软雅黑" pitchFamily="34" charset="-122"/>
              <a:ea typeface="微软雅黑" pitchFamily="34" charset="-122"/>
              <a:cs typeface="微软雅黑" pitchFamily="34" charset="-122"/>
            </a:endParaRPr>
          </a:p>
          <a:p>
            <a:pPr marL="342900" indent="-342900">
              <a:lnSpc>
                <a:spcPct val="150000"/>
              </a:lnSpc>
              <a:buFont typeface="Wingdings" panose="05000000000000000000" charset="0"/>
              <a:buChar char="Ø"/>
            </a:pPr>
            <a:r>
              <a:rPr lang="zh-CN" altLang="en-US" sz="2000" dirty="0">
                <a:latin typeface="微软雅黑" pitchFamily="34" charset="-122"/>
                <a:ea typeface="微软雅黑" pitchFamily="34" charset="-122"/>
                <a:cs typeface="微软雅黑" pitchFamily="34" charset="-122"/>
              </a:rPr>
              <a:t>持久</a:t>
            </a:r>
            <a:r>
              <a:rPr lang="zh-CN" altLang="en-US" sz="2000" dirty="0" smtClean="0">
                <a:latin typeface="微软雅黑" pitchFamily="34" charset="-122"/>
                <a:ea typeface="微软雅黑" pitchFamily="34" charset="-122"/>
                <a:cs typeface="微软雅黑" pitchFamily="34" charset="-122"/>
              </a:rPr>
              <a:t>化</a:t>
            </a:r>
            <a:endParaRPr lang="en-US" altLang="zh-CN" sz="2000" dirty="0" smtClean="0">
              <a:latin typeface="微软雅黑" pitchFamily="34" charset="-122"/>
              <a:ea typeface="微软雅黑" pitchFamily="34" charset="-122"/>
              <a:cs typeface="微软雅黑" pitchFamily="34" charset="-122"/>
            </a:endParaRPr>
          </a:p>
          <a:p>
            <a:pPr marL="342900" indent="-342900">
              <a:lnSpc>
                <a:spcPct val="15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功能丰富</a:t>
            </a:r>
            <a:endParaRPr lang="en-US" altLang="zh-CN" sz="2000" dirty="0" smtClean="0">
              <a:latin typeface="微软雅黑" pitchFamily="34" charset="-122"/>
              <a:ea typeface="微软雅黑" pitchFamily="34" charset="-122"/>
              <a:cs typeface="微软雅黑" pitchFamily="34" charset="-122"/>
            </a:endParaRPr>
          </a:p>
          <a:p>
            <a:pPr marL="342900" indent="-342900">
              <a:lnSpc>
                <a:spcPct val="150000"/>
              </a:lnSpc>
              <a:buFont typeface="Wingdings" panose="05000000000000000000" charset="0"/>
              <a:buChar char="Ø"/>
            </a:pPr>
            <a:r>
              <a:rPr lang="zh-CN" altLang="en-US" sz="2000" dirty="0">
                <a:latin typeface="微软雅黑" pitchFamily="34" charset="-122"/>
                <a:ea typeface="微软雅黑" pitchFamily="34" charset="-122"/>
                <a:cs typeface="微软雅黑" pitchFamily="34" charset="-122"/>
              </a:rPr>
              <a:t>高</a:t>
            </a:r>
            <a:r>
              <a:rPr lang="zh-CN" altLang="en-US" sz="2000" dirty="0" smtClean="0">
                <a:latin typeface="微软雅黑" pitchFamily="34" charset="-122"/>
                <a:ea typeface="微软雅黑" pitchFamily="34" charset="-122"/>
                <a:cs typeface="微软雅黑" pitchFamily="34" charset="-122"/>
              </a:rPr>
              <a:t>可用</a:t>
            </a:r>
            <a:endParaRPr lang="en-US" altLang="zh-CN" sz="2000" dirty="0" smtClean="0">
              <a:latin typeface="微软雅黑" pitchFamily="34" charset="-122"/>
              <a:ea typeface="微软雅黑" pitchFamily="34" charset="-122"/>
              <a:cs typeface="微软雅黑" pitchFamily="34" charset="-122"/>
            </a:endParaRPr>
          </a:p>
          <a:p>
            <a:pPr marL="342900" indent="-342900">
              <a:lnSpc>
                <a:spcPct val="15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多语言支持</a:t>
            </a:r>
            <a:endParaRPr lang="en-US" altLang="zh-CN" sz="2000" dirty="0" smtClean="0">
              <a:latin typeface="微软雅黑" pitchFamily="34" charset="-122"/>
              <a:ea typeface="微软雅黑" pitchFamily="34" charset="-122"/>
              <a:cs typeface="微软雅黑" pitchFamily="34" charset="-122"/>
            </a:endParaRPr>
          </a:p>
        </p:txBody>
      </p:sp>
      <p:sp>
        <p:nvSpPr>
          <p:cNvPr id="28" name="任意多边形 228"/>
          <p:cNvSpPr/>
          <p:nvPr/>
        </p:nvSpPr>
        <p:spPr>
          <a:xfrm>
            <a:off x="7953825" y="2348250"/>
            <a:ext cx="2100157" cy="35496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微软雅黑" pitchFamily="34" charset="-122"/>
                <a:ea typeface="微软雅黑" pitchFamily="34" charset="-122"/>
              </a:rPr>
              <a:t>特征</a:t>
            </a:r>
            <a:endParaRPr lang="zh-CN" altLang="en-US" sz="2000" b="1" dirty="0">
              <a:solidFill>
                <a:srgbClr val="FFFFFF"/>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wipe(up)">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down)">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wipe(down)">
                                      <p:cBhvr>
                                        <p:cTn id="3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0" dirty="0">
                <a:solidFill>
                  <a:schemeClr val="tx1"/>
                </a:solidFill>
                <a:latin typeface="微软雅黑" pitchFamily="34" charset="-122"/>
                <a:ea typeface="微软雅黑" pitchFamily="34" charset="-122"/>
                <a:cs typeface="微软雅黑" pitchFamily="34" charset="-122"/>
                <a:sym typeface="+mn-ea"/>
              </a:rPr>
              <a:t>02.Redis</a:t>
            </a:r>
            <a:r>
              <a:rPr lang="zh-CN" altLang="en-US" b="0" dirty="0">
                <a:solidFill>
                  <a:schemeClr val="tx1"/>
                </a:solidFill>
                <a:latin typeface="微软雅黑" pitchFamily="34" charset="-122"/>
                <a:ea typeface="微软雅黑" pitchFamily="34" charset="-122"/>
                <a:cs typeface="微软雅黑" pitchFamily="34" charset="-122"/>
                <a:sym typeface="+mn-ea"/>
              </a:rPr>
              <a:t>的内存删除策略</a:t>
            </a:r>
            <a:endParaRPr lang="zh-CN" altLang="en-US" b="0" dirty="0">
              <a:solidFill>
                <a:schemeClr val="tx1"/>
              </a:solidFill>
              <a:latin typeface="+mn-lt"/>
              <a:cs typeface="+mn-ea"/>
              <a:sym typeface="+mn-lt"/>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195" y="3096260"/>
            <a:ext cx="7856855" cy="2054860"/>
          </a:xfrm>
          <a:prstGeom prst="rect">
            <a:avLst/>
          </a:prstGeom>
        </p:spPr>
      </p:pic>
      <p:sp>
        <p:nvSpPr>
          <p:cNvPr id="13" name="文本框 12"/>
          <p:cNvSpPr txBox="1"/>
          <p:nvPr/>
        </p:nvSpPr>
        <p:spPr>
          <a:xfrm>
            <a:off x="5851525" y="5285105"/>
            <a:ext cx="3284220" cy="829945"/>
          </a:xfrm>
          <a:prstGeom prst="rect">
            <a:avLst/>
          </a:prstGeom>
          <a:noFill/>
        </p:spPr>
        <p:txBody>
          <a:bodyPr wrap="square" rtlCol="0" anchor="t">
            <a:spAutoFit/>
          </a:bodyPr>
          <a:lstStyle/>
          <a:p>
            <a:r>
              <a:rPr lang="en-US" altLang="zh-CN" sz="2400" b="1">
                <a:solidFill>
                  <a:srgbClr val="FF0000"/>
                </a:solidFill>
                <a:cs typeface="+mn-ea"/>
                <a:sym typeface="+mn-lt"/>
              </a:rPr>
              <a:t>LRU</a:t>
            </a:r>
            <a:r>
              <a:rPr lang="zh-CN" altLang="en-US" sz="2400" b="1">
                <a:solidFill>
                  <a:srgbClr val="FF0000"/>
                </a:solidFill>
                <a:cs typeface="+mn-ea"/>
                <a:sym typeface="+mn-lt"/>
              </a:rPr>
              <a:t>算法：首先淘汰</a:t>
            </a:r>
            <a:r>
              <a:rPr lang="en-US" altLang="zh-CN" sz="2400" b="1">
                <a:solidFill>
                  <a:srgbClr val="FF0000"/>
                </a:solidFill>
                <a:cs typeface="+mn-ea"/>
                <a:sym typeface="+mn-lt"/>
              </a:rPr>
              <a:t>A</a:t>
            </a:r>
          </a:p>
          <a:p>
            <a:r>
              <a:rPr lang="zh-CN" altLang="en-US" sz="2400" b="1">
                <a:solidFill>
                  <a:srgbClr val="FF0000"/>
                </a:solidFill>
                <a:cs typeface="+mn-ea"/>
                <a:sym typeface="+mn-lt"/>
              </a:rPr>
              <a:t>我们希望淘汰谁？</a:t>
            </a:r>
          </a:p>
        </p:txBody>
      </p:sp>
      <p:sp>
        <p:nvSpPr>
          <p:cNvPr id="14" name="文本框 13"/>
          <p:cNvSpPr txBox="1"/>
          <p:nvPr/>
        </p:nvSpPr>
        <p:spPr>
          <a:xfrm>
            <a:off x="833120" y="1725295"/>
            <a:ext cx="1746250" cy="2355850"/>
          </a:xfrm>
          <a:prstGeom prst="rect">
            <a:avLst/>
          </a:prstGeom>
          <a:noFill/>
        </p:spPr>
        <p:txBody>
          <a:bodyPr wrap="square" rtlCol="0">
            <a:spAutoFit/>
          </a:bodyPr>
          <a:lstStyle/>
          <a:p>
            <a:pPr indent="0">
              <a:lnSpc>
                <a:spcPct val="160000"/>
              </a:lnSpc>
              <a:buFont typeface="Wingdings" panose="05000000000000000000" charset="0"/>
              <a:buNone/>
            </a:pPr>
            <a:r>
              <a:rPr lang="zh-CN" altLang="en-US" sz="2000" b="1" dirty="0">
                <a:solidFill>
                  <a:schemeClr val="tx1"/>
                </a:solidFill>
                <a:latin typeface="微软雅黑" pitchFamily="34" charset="-122"/>
                <a:ea typeface="微软雅黑" pitchFamily="34" charset="-122"/>
                <a:cs typeface="+mn-ea"/>
                <a:sym typeface="+mn-lt"/>
              </a:rPr>
              <a:t>内存清理</a:t>
            </a:r>
          </a:p>
          <a:p>
            <a:pPr marL="342900" lvl="0" indent="-342900">
              <a:lnSpc>
                <a:spcPct val="160000"/>
              </a:lnSpc>
              <a:buFont typeface="Wingdings" panose="05000000000000000000" charset="0"/>
              <a:buChar char="Ø"/>
            </a:pPr>
            <a:r>
              <a:rPr lang="zh-CN" altLang="en-US" dirty="0">
                <a:solidFill>
                  <a:schemeClr val="tx1"/>
                </a:solidFill>
                <a:latin typeface="微软雅黑" pitchFamily="34" charset="-122"/>
                <a:ea typeface="微软雅黑" pitchFamily="34" charset="-122"/>
                <a:cs typeface="+mn-ea"/>
                <a:sym typeface="+mn-lt"/>
              </a:rPr>
              <a:t>定期删除</a:t>
            </a:r>
          </a:p>
          <a:p>
            <a:pPr marL="342900" lvl="0" indent="-342900" algn="l">
              <a:lnSpc>
                <a:spcPct val="160000"/>
              </a:lnSpc>
              <a:buClrTx/>
              <a:buSzTx/>
              <a:buFont typeface="Wingdings" panose="05000000000000000000" charset="0"/>
              <a:buChar char="Ø"/>
            </a:pPr>
            <a:r>
              <a:rPr lang="zh-CN" altLang="en-US" dirty="0">
                <a:latin typeface="微软雅黑" pitchFamily="34" charset="-122"/>
                <a:ea typeface="微软雅黑" pitchFamily="34" charset="-122"/>
                <a:cs typeface="+mn-ea"/>
                <a:sym typeface="+mn-lt"/>
              </a:rPr>
              <a:t>惰性删除</a:t>
            </a:r>
          </a:p>
          <a:p>
            <a:pPr marL="342900" lvl="0" indent="-342900" algn="l">
              <a:lnSpc>
                <a:spcPct val="160000"/>
              </a:lnSpc>
              <a:buClrTx/>
              <a:buSzTx/>
              <a:buFont typeface="Wingdings" panose="05000000000000000000" charset="0"/>
              <a:buChar char="Ø"/>
            </a:pPr>
            <a:r>
              <a:rPr lang="zh-CN" altLang="en-US" dirty="0">
                <a:latin typeface="微软雅黑" pitchFamily="34" charset="-122"/>
                <a:ea typeface="微软雅黑" pitchFamily="34" charset="-122"/>
                <a:cs typeface="+mn-ea"/>
                <a:sym typeface="+mn-lt"/>
              </a:rPr>
              <a:t>LRU</a:t>
            </a:r>
          </a:p>
          <a:p>
            <a:pPr marL="342900" lvl="0" indent="-342900" algn="l">
              <a:lnSpc>
                <a:spcPct val="160000"/>
              </a:lnSpc>
              <a:buClrTx/>
              <a:buSzTx/>
              <a:buFont typeface="Wingdings" panose="05000000000000000000" charset="0"/>
              <a:buChar char="Ø"/>
            </a:pPr>
            <a:r>
              <a:rPr lang="en-US" altLang="zh-CN" b="1" dirty="0">
                <a:solidFill>
                  <a:srgbClr val="FF0000"/>
                </a:solidFill>
                <a:latin typeface="微软雅黑" pitchFamily="34" charset="-122"/>
                <a:ea typeface="微软雅黑" pitchFamily="34" charset="-122"/>
                <a:cs typeface="+mn-ea"/>
                <a:sym typeface="+mn-lt"/>
              </a:rPr>
              <a:t>LFU</a:t>
            </a:r>
            <a:endParaRPr lang="en-US" altLang="zh-CN" sz="1800" b="1" dirty="0">
              <a:solidFill>
                <a:srgbClr val="FF0000"/>
              </a:solidFill>
              <a:latin typeface="微软雅黑" pitchFamily="34" charset="-122"/>
              <a:ea typeface="微软雅黑" pitchFamily="34" charset="-122"/>
              <a:cs typeface="+mn-ea"/>
              <a:sym typeface="+mn-lt"/>
            </a:endParaRPr>
          </a:p>
        </p:txBody>
      </p:sp>
      <p:sp>
        <p:nvSpPr>
          <p:cNvPr id="16" name="任意多边形 228"/>
          <p:cNvSpPr/>
          <p:nvPr/>
        </p:nvSpPr>
        <p:spPr>
          <a:xfrm>
            <a:off x="833120" y="1366520"/>
            <a:ext cx="2770505"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a:solidFill>
                  <a:srgbClr val="FFFFFF"/>
                </a:solidFill>
                <a:cs typeface="+mn-ea"/>
                <a:sym typeface="+mn-lt"/>
              </a:rPr>
              <a:t>Redis</a:t>
            </a:r>
            <a:r>
              <a:rPr lang="zh-CN" altLang="en-US" sz="2000" b="1" dirty="0">
                <a:solidFill>
                  <a:srgbClr val="FFFFFF"/>
                </a:solidFill>
                <a:cs typeface="+mn-ea"/>
                <a:sym typeface="+mn-lt"/>
              </a:rPr>
              <a:t>数据存储原理</a:t>
            </a:r>
          </a:p>
        </p:txBody>
      </p:sp>
    </p:spTree>
    <p:extLst>
      <p:ext uri="{BB962C8B-B14F-4D97-AF65-F5344CB8AC3E}">
        <p14:creationId xmlns:p14="http://schemas.microsoft.com/office/powerpoint/2010/main" val="22282110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0" dirty="0">
                <a:solidFill>
                  <a:schemeClr val="tx1"/>
                </a:solidFill>
                <a:latin typeface="微软雅黑" pitchFamily="34" charset="-122"/>
                <a:ea typeface="微软雅黑" pitchFamily="34" charset="-122"/>
                <a:cs typeface="微软雅黑" pitchFamily="34" charset="-122"/>
                <a:sym typeface="+mn-ea"/>
              </a:rPr>
              <a:t>02.Redis</a:t>
            </a:r>
            <a:r>
              <a:rPr lang="zh-CN" altLang="en-US" b="0" dirty="0">
                <a:solidFill>
                  <a:schemeClr val="tx1"/>
                </a:solidFill>
                <a:latin typeface="微软雅黑" pitchFamily="34" charset="-122"/>
                <a:ea typeface="微软雅黑" pitchFamily="34" charset="-122"/>
                <a:cs typeface="微软雅黑" pitchFamily="34" charset="-122"/>
                <a:sym typeface="+mn-ea"/>
              </a:rPr>
              <a:t>的内存删除策略</a:t>
            </a:r>
            <a:endParaRPr lang="zh-CN" altLang="en-US" b="0" dirty="0">
              <a:solidFill>
                <a:schemeClr val="tx1"/>
              </a:solidFill>
              <a:latin typeface="+mn-lt"/>
              <a:cs typeface="+mn-ea"/>
              <a:sym typeface="+mn-lt"/>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1325" y="4125595"/>
            <a:ext cx="2451100" cy="156845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9075" y="4605655"/>
            <a:ext cx="4811395" cy="915035"/>
          </a:xfrm>
          <a:prstGeom prst="rect">
            <a:avLst/>
          </a:prstGeom>
        </p:spPr>
      </p:pic>
      <p:cxnSp>
        <p:nvCxnSpPr>
          <p:cNvPr id="8" name="直接箭头连接符 7"/>
          <p:cNvCxnSpPr/>
          <p:nvPr/>
        </p:nvCxnSpPr>
        <p:spPr>
          <a:xfrm flipH="1" flipV="1">
            <a:off x="8840470" y="4605655"/>
            <a:ext cx="913765" cy="278130"/>
          </a:xfrm>
          <a:prstGeom prst="straightConnector1">
            <a:avLst/>
          </a:prstGeom>
          <a:ln w="0">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8840470" y="4883785"/>
            <a:ext cx="913765" cy="127000"/>
          </a:xfrm>
          <a:prstGeom prst="straightConnector1">
            <a:avLst/>
          </a:prstGeom>
          <a:ln w="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6919595" y="5590540"/>
            <a:ext cx="2245360" cy="398780"/>
          </a:xfrm>
          <a:prstGeom prst="rect">
            <a:avLst/>
          </a:prstGeom>
          <a:noFill/>
        </p:spPr>
        <p:txBody>
          <a:bodyPr wrap="square" rtlCol="0">
            <a:spAutoFit/>
          </a:bodyPr>
          <a:lstStyle/>
          <a:p>
            <a:r>
              <a:rPr lang="en-US" altLang="zh-CN" sz="2000" b="1">
                <a:solidFill>
                  <a:srgbClr val="FF0000"/>
                </a:solidFill>
                <a:cs typeface="+mn-ea"/>
                <a:sym typeface="+mn-lt"/>
              </a:rPr>
              <a:t>8bits </a:t>
            </a:r>
            <a:r>
              <a:rPr lang="zh-CN" altLang="en-US" sz="2000" b="1">
                <a:solidFill>
                  <a:srgbClr val="FF0000"/>
                </a:solidFill>
                <a:cs typeface="+mn-ea"/>
                <a:sym typeface="+mn-lt"/>
              </a:rPr>
              <a:t>最大 </a:t>
            </a:r>
            <a:r>
              <a:rPr lang="en-US" altLang="zh-CN" sz="2000" b="1">
                <a:solidFill>
                  <a:srgbClr val="FF0000"/>
                </a:solidFill>
                <a:cs typeface="+mn-ea"/>
                <a:sym typeface="+mn-lt"/>
              </a:rPr>
              <a:t>255</a:t>
            </a:r>
          </a:p>
        </p:txBody>
      </p:sp>
      <p:sp>
        <p:nvSpPr>
          <p:cNvPr id="11" name="文本框 10"/>
          <p:cNvSpPr txBox="1"/>
          <p:nvPr/>
        </p:nvSpPr>
        <p:spPr>
          <a:xfrm>
            <a:off x="4029075" y="2894965"/>
            <a:ext cx="5471160" cy="922020"/>
          </a:xfrm>
          <a:prstGeom prst="rect">
            <a:avLst/>
          </a:prstGeom>
          <a:noFill/>
        </p:spPr>
        <p:txBody>
          <a:bodyPr wrap="square" rtlCol="0" anchor="t">
            <a:spAutoFit/>
          </a:bodyPr>
          <a:lstStyle/>
          <a:p>
            <a:r>
              <a:rPr lang="zh-CN" altLang="en-US" b="1" dirty="0">
                <a:cs typeface="+mn-ea"/>
                <a:sym typeface="+mn-lt"/>
              </a:rPr>
              <a:t>volatile-lfu：</a:t>
            </a:r>
            <a:r>
              <a:rPr lang="zh-CN" altLang="en-US" dirty="0">
                <a:cs typeface="+mn-ea"/>
                <a:sym typeface="+mn-lt"/>
              </a:rPr>
              <a:t>对有过期时间的key采用LFU淘汰算法</a:t>
            </a:r>
          </a:p>
          <a:p>
            <a:endParaRPr lang="zh-CN" altLang="en-US" dirty="0">
              <a:cs typeface="+mn-ea"/>
              <a:sym typeface="+mn-lt"/>
            </a:endParaRPr>
          </a:p>
          <a:p>
            <a:r>
              <a:rPr lang="zh-CN" altLang="en-US" b="1" dirty="0">
                <a:cs typeface="+mn-ea"/>
                <a:sym typeface="+mn-lt"/>
              </a:rPr>
              <a:t>allkeys-lfu：</a:t>
            </a:r>
            <a:r>
              <a:rPr lang="zh-CN" altLang="en-US" dirty="0">
                <a:cs typeface="+mn-ea"/>
                <a:sym typeface="+mn-lt"/>
              </a:rPr>
              <a:t>对全部key采用LFU淘汰算法</a:t>
            </a:r>
          </a:p>
        </p:txBody>
      </p:sp>
      <p:sp>
        <p:nvSpPr>
          <p:cNvPr id="14" name="文本框 13"/>
          <p:cNvSpPr txBox="1"/>
          <p:nvPr/>
        </p:nvSpPr>
        <p:spPr>
          <a:xfrm>
            <a:off x="833120" y="1725295"/>
            <a:ext cx="1692275" cy="2355850"/>
          </a:xfrm>
          <a:prstGeom prst="rect">
            <a:avLst/>
          </a:prstGeom>
          <a:noFill/>
        </p:spPr>
        <p:txBody>
          <a:bodyPr wrap="square" rtlCol="0">
            <a:spAutoFit/>
          </a:bodyPr>
          <a:lstStyle/>
          <a:p>
            <a:pPr indent="0">
              <a:lnSpc>
                <a:spcPct val="160000"/>
              </a:lnSpc>
              <a:buFont typeface="Wingdings" panose="05000000000000000000" charset="0"/>
              <a:buNone/>
            </a:pPr>
            <a:r>
              <a:rPr lang="zh-CN" altLang="en-US" sz="2000" b="1" dirty="0">
                <a:solidFill>
                  <a:schemeClr val="tx1"/>
                </a:solidFill>
                <a:latin typeface="微软雅黑" pitchFamily="34" charset="-122"/>
                <a:ea typeface="微软雅黑" pitchFamily="34" charset="-122"/>
                <a:cs typeface="+mn-ea"/>
                <a:sym typeface="+mn-lt"/>
              </a:rPr>
              <a:t>内存清理</a:t>
            </a:r>
          </a:p>
          <a:p>
            <a:pPr marL="342900" lvl="0" indent="-342900">
              <a:lnSpc>
                <a:spcPct val="160000"/>
              </a:lnSpc>
              <a:buFont typeface="Wingdings" panose="05000000000000000000" charset="0"/>
              <a:buChar char="Ø"/>
            </a:pPr>
            <a:r>
              <a:rPr lang="zh-CN" altLang="en-US" dirty="0">
                <a:solidFill>
                  <a:schemeClr val="tx1"/>
                </a:solidFill>
                <a:latin typeface="微软雅黑" pitchFamily="34" charset="-122"/>
                <a:ea typeface="微软雅黑" pitchFamily="34" charset="-122"/>
                <a:cs typeface="+mn-ea"/>
                <a:sym typeface="+mn-lt"/>
              </a:rPr>
              <a:t>定期删除</a:t>
            </a:r>
          </a:p>
          <a:p>
            <a:pPr marL="342900" lvl="0" indent="-342900" algn="l">
              <a:lnSpc>
                <a:spcPct val="160000"/>
              </a:lnSpc>
              <a:buClrTx/>
              <a:buSzTx/>
              <a:buFont typeface="Wingdings" panose="05000000000000000000" charset="0"/>
              <a:buChar char="Ø"/>
            </a:pPr>
            <a:r>
              <a:rPr lang="zh-CN" altLang="en-US" dirty="0">
                <a:latin typeface="微软雅黑" pitchFamily="34" charset="-122"/>
                <a:ea typeface="微软雅黑" pitchFamily="34" charset="-122"/>
                <a:cs typeface="+mn-ea"/>
                <a:sym typeface="+mn-lt"/>
              </a:rPr>
              <a:t>惰性删除</a:t>
            </a:r>
          </a:p>
          <a:p>
            <a:pPr marL="342900" lvl="0" indent="-342900" algn="l">
              <a:lnSpc>
                <a:spcPct val="160000"/>
              </a:lnSpc>
              <a:buClrTx/>
              <a:buSzTx/>
              <a:buFont typeface="Wingdings" panose="05000000000000000000" charset="0"/>
              <a:buChar char="Ø"/>
            </a:pPr>
            <a:r>
              <a:rPr lang="zh-CN" altLang="en-US" dirty="0">
                <a:latin typeface="微软雅黑" pitchFamily="34" charset="-122"/>
                <a:ea typeface="微软雅黑" pitchFamily="34" charset="-122"/>
                <a:cs typeface="+mn-ea"/>
                <a:sym typeface="+mn-lt"/>
              </a:rPr>
              <a:t>LRU</a:t>
            </a:r>
          </a:p>
          <a:p>
            <a:pPr marL="342900" lvl="0" indent="-342900" algn="l">
              <a:lnSpc>
                <a:spcPct val="160000"/>
              </a:lnSpc>
              <a:buClrTx/>
              <a:buSzTx/>
              <a:buFont typeface="Wingdings" panose="05000000000000000000" charset="0"/>
              <a:buChar char="Ø"/>
            </a:pPr>
            <a:r>
              <a:rPr lang="en-US" altLang="zh-CN" b="1" dirty="0">
                <a:solidFill>
                  <a:srgbClr val="FF0000"/>
                </a:solidFill>
                <a:latin typeface="微软雅黑" pitchFamily="34" charset="-122"/>
                <a:ea typeface="微软雅黑" pitchFamily="34" charset="-122"/>
                <a:cs typeface="+mn-ea"/>
                <a:sym typeface="+mn-lt"/>
              </a:rPr>
              <a:t>LFU</a:t>
            </a:r>
            <a:endParaRPr lang="en-US" altLang="zh-CN" sz="1800" b="1" dirty="0">
              <a:solidFill>
                <a:srgbClr val="FF0000"/>
              </a:solidFill>
              <a:latin typeface="微软雅黑" pitchFamily="34" charset="-122"/>
              <a:ea typeface="微软雅黑" pitchFamily="34" charset="-122"/>
              <a:cs typeface="+mn-ea"/>
              <a:sym typeface="+mn-lt"/>
            </a:endParaRPr>
          </a:p>
        </p:txBody>
      </p:sp>
      <p:sp>
        <p:nvSpPr>
          <p:cNvPr id="13" name="任意多边形 228"/>
          <p:cNvSpPr/>
          <p:nvPr/>
        </p:nvSpPr>
        <p:spPr>
          <a:xfrm>
            <a:off x="833120" y="1366520"/>
            <a:ext cx="2770505"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a:solidFill>
                  <a:srgbClr val="FFFFFF"/>
                </a:solidFill>
                <a:cs typeface="+mn-ea"/>
                <a:sym typeface="+mn-lt"/>
              </a:rPr>
              <a:t>Redis</a:t>
            </a:r>
            <a:r>
              <a:rPr lang="zh-CN" altLang="en-US" sz="2000" b="1" dirty="0">
                <a:solidFill>
                  <a:srgbClr val="FFFFFF"/>
                </a:solidFill>
                <a:cs typeface="+mn-ea"/>
                <a:sym typeface="+mn-lt"/>
              </a:rPr>
              <a:t>数据存储原理</a:t>
            </a:r>
          </a:p>
        </p:txBody>
      </p:sp>
    </p:spTree>
    <p:extLst>
      <p:ext uri="{BB962C8B-B14F-4D97-AF65-F5344CB8AC3E}">
        <p14:creationId xmlns:p14="http://schemas.microsoft.com/office/powerpoint/2010/main" val="92912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0" dirty="0">
                <a:solidFill>
                  <a:schemeClr val="tx1"/>
                </a:solidFill>
                <a:latin typeface="微软雅黑" pitchFamily="34" charset="-122"/>
                <a:ea typeface="微软雅黑" pitchFamily="34" charset="-122"/>
                <a:cs typeface="微软雅黑" pitchFamily="34" charset="-122"/>
                <a:sym typeface="+mn-ea"/>
              </a:rPr>
              <a:t>02.Redis</a:t>
            </a:r>
            <a:r>
              <a:rPr lang="zh-CN" altLang="en-US" b="0" dirty="0">
                <a:solidFill>
                  <a:schemeClr val="tx1"/>
                </a:solidFill>
                <a:latin typeface="微软雅黑" pitchFamily="34" charset="-122"/>
                <a:ea typeface="微软雅黑" pitchFamily="34" charset="-122"/>
                <a:cs typeface="微软雅黑" pitchFamily="34" charset="-122"/>
                <a:sym typeface="+mn-ea"/>
              </a:rPr>
              <a:t>的内存删除策略</a:t>
            </a:r>
            <a:endParaRPr lang="zh-CN" altLang="en-US" b="0" dirty="0">
              <a:solidFill>
                <a:schemeClr val="tx1"/>
              </a:solidFill>
              <a:latin typeface="+mn-lt"/>
              <a:cs typeface="+mn-ea"/>
              <a:sym typeface="+mn-lt"/>
            </a:endParaRPr>
          </a:p>
        </p:txBody>
      </p:sp>
      <p:sp>
        <p:nvSpPr>
          <p:cNvPr id="13" name="文本框 12"/>
          <p:cNvSpPr txBox="1"/>
          <p:nvPr/>
        </p:nvSpPr>
        <p:spPr>
          <a:xfrm>
            <a:off x="3545205" y="2829560"/>
            <a:ext cx="8034655" cy="1198880"/>
          </a:xfrm>
          <a:prstGeom prst="rect">
            <a:avLst/>
          </a:prstGeom>
          <a:noFill/>
        </p:spPr>
        <p:txBody>
          <a:bodyPr wrap="square" rtlCol="0" anchor="t">
            <a:spAutoFit/>
          </a:bodyPr>
          <a:lstStyle/>
          <a:p>
            <a:r>
              <a:rPr lang="zh-CN" altLang="en-US" b="1" dirty="0">
                <a:latin typeface="微软雅黑" pitchFamily="34" charset="-122"/>
                <a:ea typeface="微软雅黑" pitchFamily="34" charset="-122"/>
                <a:cs typeface="+mn-ea"/>
                <a:sym typeface="+mn-lt"/>
              </a:rPr>
              <a:t>lfu-log-factor：</a:t>
            </a:r>
            <a:r>
              <a:rPr lang="zh-CN" altLang="en-US" dirty="0">
                <a:latin typeface="微软雅黑" pitchFamily="34" charset="-122"/>
                <a:ea typeface="微软雅黑" pitchFamily="34" charset="-122"/>
                <a:cs typeface="+mn-ea"/>
                <a:sym typeface="+mn-lt"/>
              </a:rPr>
              <a:t>可以调整计数器counter的增长速度，lfu-log-factor越大，counter增长的越慢。</a:t>
            </a:r>
          </a:p>
          <a:p>
            <a:endParaRPr lang="zh-CN" altLang="en-US" dirty="0">
              <a:latin typeface="微软雅黑" pitchFamily="34" charset="-122"/>
              <a:ea typeface="微软雅黑" pitchFamily="34" charset="-122"/>
              <a:cs typeface="+mn-ea"/>
              <a:sym typeface="+mn-lt"/>
            </a:endParaRPr>
          </a:p>
          <a:p>
            <a:r>
              <a:rPr lang="zh-CN" altLang="en-US" b="1" dirty="0">
                <a:latin typeface="微软雅黑" pitchFamily="34" charset="-122"/>
                <a:ea typeface="微软雅黑" pitchFamily="34" charset="-122"/>
                <a:cs typeface="+mn-ea"/>
                <a:sym typeface="+mn-lt"/>
              </a:rPr>
              <a:t>lfu-decay-time：</a:t>
            </a:r>
            <a:r>
              <a:rPr lang="zh-CN" altLang="en-US" dirty="0">
                <a:latin typeface="微软雅黑" pitchFamily="34" charset="-122"/>
                <a:ea typeface="微软雅黑" pitchFamily="34" charset="-122"/>
                <a:cs typeface="+mn-ea"/>
                <a:sym typeface="+mn-lt"/>
              </a:rPr>
              <a:t>是一个以分钟为单位的数值，可以调整counter的减少速度</a:t>
            </a:r>
          </a:p>
        </p:txBody>
      </p:sp>
      <p:sp>
        <p:nvSpPr>
          <p:cNvPr id="14" name="文本框 13"/>
          <p:cNvSpPr txBox="1"/>
          <p:nvPr/>
        </p:nvSpPr>
        <p:spPr>
          <a:xfrm>
            <a:off x="833120" y="1725295"/>
            <a:ext cx="1629410" cy="2355850"/>
          </a:xfrm>
          <a:prstGeom prst="rect">
            <a:avLst/>
          </a:prstGeom>
          <a:noFill/>
        </p:spPr>
        <p:txBody>
          <a:bodyPr wrap="square" rtlCol="0">
            <a:spAutoFit/>
          </a:bodyPr>
          <a:lstStyle/>
          <a:p>
            <a:pPr indent="0">
              <a:lnSpc>
                <a:spcPct val="160000"/>
              </a:lnSpc>
              <a:buFont typeface="Wingdings" panose="05000000000000000000" charset="0"/>
              <a:buNone/>
            </a:pPr>
            <a:r>
              <a:rPr lang="zh-CN" altLang="en-US" sz="2000" b="1" dirty="0">
                <a:solidFill>
                  <a:schemeClr val="tx1"/>
                </a:solidFill>
                <a:latin typeface="微软雅黑" pitchFamily="34" charset="-122"/>
                <a:ea typeface="微软雅黑" pitchFamily="34" charset="-122"/>
                <a:cs typeface="+mn-ea"/>
                <a:sym typeface="+mn-lt"/>
              </a:rPr>
              <a:t>内存清理</a:t>
            </a:r>
          </a:p>
          <a:p>
            <a:pPr marL="342900" lvl="0" indent="-342900">
              <a:lnSpc>
                <a:spcPct val="160000"/>
              </a:lnSpc>
              <a:buFont typeface="Wingdings" panose="05000000000000000000" charset="0"/>
              <a:buChar char="Ø"/>
            </a:pPr>
            <a:r>
              <a:rPr lang="zh-CN" altLang="en-US" dirty="0">
                <a:solidFill>
                  <a:schemeClr val="tx1"/>
                </a:solidFill>
                <a:latin typeface="微软雅黑" pitchFamily="34" charset="-122"/>
                <a:ea typeface="微软雅黑" pitchFamily="34" charset="-122"/>
                <a:cs typeface="+mn-ea"/>
                <a:sym typeface="+mn-lt"/>
              </a:rPr>
              <a:t>定期删除</a:t>
            </a:r>
          </a:p>
          <a:p>
            <a:pPr marL="342900" lvl="0" indent="-342900" algn="l">
              <a:lnSpc>
                <a:spcPct val="160000"/>
              </a:lnSpc>
              <a:buClrTx/>
              <a:buSzTx/>
              <a:buFont typeface="Wingdings" panose="05000000000000000000" charset="0"/>
              <a:buChar char="Ø"/>
            </a:pPr>
            <a:r>
              <a:rPr lang="zh-CN" altLang="en-US" dirty="0">
                <a:latin typeface="微软雅黑" pitchFamily="34" charset="-122"/>
                <a:ea typeface="微软雅黑" pitchFamily="34" charset="-122"/>
                <a:cs typeface="+mn-ea"/>
                <a:sym typeface="+mn-lt"/>
              </a:rPr>
              <a:t>惰性删除</a:t>
            </a:r>
          </a:p>
          <a:p>
            <a:pPr marL="342900" lvl="0" indent="-342900" algn="l">
              <a:lnSpc>
                <a:spcPct val="160000"/>
              </a:lnSpc>
              <a:buClrTx/>
              <a:buSzTx/>
              <a:buFont typeface="Wingdings" panose="05000000000000000000" charset="0"/>
              <a:buChar char="Ø"/>
            </a:pPr>
            <a:r>
              <a:rPr lang="zh-CN" altLang="en-US" dirty="0">
                <a:latin typeface="微软雅黑" pitchFamily="34" charset="-122"/>
                <a:ea typeface="微软雅黑" pitchFamily="34" charset="-122"/>
                <a:cs typeface="+mn-ea"/>
                <a:sym typeface="+mn-lt"/>
              </a:rPr>
              <a:t>LRU</a:t>
            </a:r>
          </a:p>
          <a:p>
            <a:pPr marL="342900" lvl="0" indent="-342900" algn="l">
              <a:lnSpc>
                <a:spcPct val="160000"/>
              </a:lnSpc>
              <a:buClrTx/>
              <a:buSzTx/>
              <a:buFont typeface="Wingdings" panose="05000000000000000000" charset="0"/>
              <a:buChar char="Ø"/>
            </a:pPr>
            <a:r>
              <a:rPr lang="en-US" altLang="zh-CN" b="1" dirty="0">
                <a:solidFill>
                  <a:srgbClr val="FF0000"/>
                </a:solidFill>
                <a:latin typeface="微软雅黑" pitchFamily="34" charset="-122"/>
                <a:ea typeface="微软雅黑" pitchFamily="34" charset="-122"/>
                <a:cs typeface="+mn-ea"/>
                <a:sym typeface="+mn-lt"/>
              </a:rPr>
              <a:t>LFU</a:t>
            </a:r>
            <a:endParaRPr lang="en-US" altLang="zh-CN" sz="1800" b="1" dirty="0">
              <a:solidFill>
                <a:srgbClr val="FF0000"/>
              </a:solidFill>
              <a:latin typeface="微软雅黑" pitchFamily="34" charset="-122"/>
              <a:ea typeface="微软雅黑" pitchFamily="34" charset="-122"/>
              <a:cs typeface="+mn-ea"/>
              <a:sym typeface="+mn-lt"/>
            </a:endParaRPr>
          </a:p>
        </p:txBody>
      </p:sp>
      <p:sp>
        <p:nvSpPr>
          <p:cNvPr id="15" name="灯片编号占位符 14"/>
          <p:cNvSpPr>
            <a:spLocks noGrp="1"/>
          </p:cNvSpPr>
          <p:nvPr>
            <p:ph type="sldNum" sz="quarter" idx="4294967295"/>
          </p:nvPr>
        </p:nvSpPr>
        <p:spPr>
          <a:xfrm>
            <a:off x="8610600" y="6275705"/>
            <a:ext cx="2743200" cy="365125"/>
          </a:xfrm>
          <a:prstGeom prst="rect">
            <a:avLst/>
          </a:prstGeom>
        </p:spPr>
        <p:txBody>
          <a:bodyPr/>
          <a:lstStyle/>
          <a:p>
            <a:fld id="{91F4948F-FA09-804A-9571-7BBAE1B6F77A}" type="slidenum">
              <a:rPr kumimoji="1" lang="zh-CN" altLang="en-US" smtClean="0">
                <a:latin typeface="+mn-lt"/>
                <a:ea typeface="+mn-ea"/>
                <a:cs typeface="+mn-ea"/>
                <a:sym typeface="+mn-lt"/>
              </a:rPr>
              <a:t>32</a:t>
            </a:fld>
            <a:endParaRPr kumimoji="1" lang="zh-CN" altLang="en-US">
              <a:latin typeface="+mn-lt"/>
              <a:ea typeface="+mn-ea"/>
              <a:cs typeface="+mn-ea"/>
              <a:sym typeface="+mn-lt"/>
            </a:endParaRPr>
          </a:p>
        </p:txBody>
      </p:sp>
      <p:sp>
        <p:nvSpPr>
          <p:cNvPr id="16" name="任意多边形 228"/>
          <p:cNvSpPr/>
          <p:nvPr/>
        </p:nvSpPr>
        <p:spPr>
          <a:xfrm>
            <a:off x="833120" y="1366520"/>
            <a:ext cx="2770505"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a:solidFill>
                  <a:srgbClr val="FFFFFF"/>
                </a:solidFill>
                <a:cs typeface="+mn-ea"/>
                <a:sym typeface="+mn-lt"/>
              </a:rPr>
              <a:t>Redis</a:t>
            </a:r>
            <a:r>
              <a:rPr lang="zh-CN" altLang="en-US" sz="2000" b="1" dirty="0">
                <a:solidFill>
                  <a:srgbClr val="FFFFFF"/>
                </a:solidFill>
                <a:cs typeface="+mn-ea"/>
                <a:sym typeface="+mn-lt"/>
              </a:rPr>
              <a:t>数据存储原理</a:t>
            </a:r>
          </a:p>
        </p:txBody>
      </p:sp>
    </p:spTree>
    <p:extLst>
      <p:ext uri="{BB962C8B-B14F-4D97-AF65-F5344CB8AC3E}">
        <p14:creationId xmlns:p14="http://schemas.microsoft.com/office/powerpoint/2010/main" val="2220248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03.</a:t>
            </a:r>
            <a:r>
              <a:rPr lang="zh-CN" altLang="en-US" b="0" dirty="0" smtClean="0">
                <a:solidFill>
                  <a:schemeClr val="tx1"/>
                </a:solidFill>
                <a:latin typeface="微软雅黑" pitchFamily="34" charset="-122"/>
                <a:ea typeface="微软雅黑" pitchFamily="34" charset="-122"/>
                <a:cs typeface="微软雅黑" pitchFamily="34" charset="-122"/>
                <a:sym typeface="+mn-ea"/>
              </a:rPr>
              <a:t>缓存穿透</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684245" y="1334385"/>
            <a:ext cx="11091830" cy="924721"/>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a:solidFill>
                  <a:schemeClr val="tx1">
                    <a:lumMod val="65000"/>
                    <a:lumOff val="35000"/>
                  </a:schemeClr>
                </a:solidFill>
                <a:latin typeface="微软雅黑" pitchFamily="34" charset="-122"/>
                <a:ea typeface="微软雅黑" pitchFamily="34" charset="-122"/>
              </a:rPr>
              <a:t>key</a:t>
            </a:r>
            <a:r>
              <a:rPr lang="zh-CN" altLang="en-US" dirty="0">
                <a:solidFill>
                  <a:schemeClr val="tx1">
                    <a:lumMod val="65000"/>
                    <a:lumOff val="35000"/>
                  </a:schemeClr>
                </a:solidFill>
                <a:latin typeface="微软雅黑" pitchFamily="34" charset="-122"/>
                <a:ea typeface="微软雅黑" pitchFamily="34" charset="-122"/>
              </a:rPr>
              <a:t>对应的数据在数据源并不存在，每次针对此</a:t>
            </a:r>
            <a:r>
              <a:rPr lang="en-US" altLang="zh-CN" dirty="0">
                <a:solidFill>
                  <a:schemeClr val="tx1">
                    <a:lumMod val="65000"/>
                    <a:lumOff val="35000"/>
                  </a:schemeClr>
                </a:solidFill>
                <a:latin typeface="微软雅黑" pitchFamily="34" charset="-122"/>
                <a:ea typeface="微软雅黑" pitchFamily="34" charset="-122"/>
              </a:rPr>
              <a:t>key</a:t>
            </a:r>
            <a:r>
              <a:rPr lang="zh-CN" altLang="en-US" dirty="0">
                <a:solidFill>
                  <a:schemeClr val="tx1">
                    <a:lumMod val="65000"/>
                    <a:lumOff val="35000"/>
                  </a:schemeClr>
                </a:solidFill>
                <a:latin typeface="微软雅黑" pitchFamily="34" charset="-122"/>
                <a:ea typeface="微软雅黑" pitchFamily="34" charset="-122"/>
              </a:rPr>
              <a:t>的请求从缓存获取不到，请求都会到数据源，从而可能压垮数据源</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Calibri" panose="020F0502020204030204"/>
              </a:rPr>
              <a:t>缓存穿透</a:t>
            </a:r>
            <a:endParaRPr lang="zh-CN" altLang="en-US" sz="2000" b="1" dirty="0">
              <a:solidFill>
                <a:srgbClr val="FFFFFF"/>
              </a:solidFill>
              <a:latin typeface="Calibri" panose="020F0502020204030204"/>
            </a:endParaRPr>
          </a:p>
        </p:txBody>
      </p:sp>
      <p:grpSp>
        <p:nvGrpSpPr>
          <p:cNvPr id="7" name="组合 6"/>
          <p:cNvGrpSpPr/>
          <p:nvPr/>
        </p:nvGrpSpPr>
        <p:grpSpPr>
          <a:xfrm>
            <a:off x="4341068" y="2215021"/>
            <a:ext cx="3263396" cy="588564"/>
            <a:chOff x="4997306" y="2204263"/>
            <a:chExt cx="3263396" cy="588564"/>
          </a:xfrm>
        </p:grpSpPr>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306" y="2204263"/>
              <a:ext cx="658868" cy="588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5602727" y="2307771"/>
              <a:ext cx="2657975" cy="44865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t>App Server</a:t>
              </a:r>
              <a:endParaRPr lang="zh-CN" altLang="en-US" dirty="0"/>
            </a:p>
          </p:txBody>
        </p:sp>
      </p:grpSp>
      <p:grpSp>
        <p:nvGrpSpPr>
          <p:cNvPr id="11" name="组合 10"/>
          <p:cNvGrpSpPr/>
          <p:nvPr/>
        </p:nvGrpSpPr>
        <p:grpSpPr>
          <a:xfrm>
            <a:off x="897843" y="4390230"/>
            <a:ext cx="1625470" cy="651892"/>
            <a:chOff x="1554081" y="4379472"/>
            <a:chExt cx="1625470" cy="651892"/>
          </a:xfrm>
        </p:grpSpPr>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4081" y="4379472"/>
              <a:ext cx="717292" cy="651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圆角矩形 12"/>
            <p:cNvSpPr/>
            <p:nvPr/>
          </p:nvSpPr>
          <p:spPr>
            <a:xfrm>
              <a:off x="2178066" y="4466785"/>
              <a:ext cx="1001485" cy="47726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dirty="0" smtClean="0"/>
                <a:t>客户端  </a:t>
              </a:r>
              <a:endParaRPr lang="zh-CN" altLang="en-US" dirty="0"/>
            </a:p>
          </p:txBody>
        </p:sp>
      </p:grpSp>
      <p:grpSp>
        <p:nvGrpSpPr>
          <p:cNvPr id="14" name="组合 13"/>
          <p:cNvGrpSpPr/>
          <p:nvPr/>
        </p:nvGrpSpPr>
        <p:grpSpPr>
          <a:xfrm>
            <a:off x="4646531" y="3880694"/>
            <a:ext cx="1745616" cy="765215"/>
            <a:chOff x="4972424" y="3815796"/>
            <a:chExt cx="1745616" cy="765215"/>
          </a:xfrm>
        </p:grpSpPr>
        <p:pic>
          <p:nvPicPr>
            <p:cNvPr id="1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2424" y="3815796"/>
              <a:ext cx="778929" cy="76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5604587" y="3943739"/>
              <a:ext cx="1113453" cy="50117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smtClean="0"/>
                <a:t>cache</a:t>
              </a:r>
              <a:endParaRPr lang="zh-CN" altLang="en-US" dirty="0"/>
            </a:p>
          </p:txBody>
        </p:sp>
      </p:grpSp>
      <p:grpSp>
        <p:nvGrpSpPr>
          <p:cNvPr id="17" name="组合 16"/>
          <p:cNvGrpSpPr/>
          <p:nvPr/>
        </p:nvGrpSpPr>
        <p:grpSpPr>
          <a:xfrm>
            <a:off x="4705650" y="5491469"/>
            <a:ext cx="3116528" cy="757685"/>
            <a:chOff x="5361888" y="5480711"/>
            <a:chExt cx="3116528" cy="757685"/>
          </a:xfrm>
        </p:grpSpPr>
        <p:pic>
          <p:nvPicPr>
            <p:cNvPr id="18"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1888" y="5480711"/>
              <a:ext cx="662578" cy="75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圆角矩形 18"/>
            <p:cNvSpPr/>
            <p:nvPr/>
          </p:nvSpPr>
          <p:spPr>
            <a:xfrm>
              <a:off x="5987146" y="5673012"/>
              <a:ext cx="2491270" cy="43147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Storage</a:t>
              </a:r>
              <a:endParaRPr lang="zh-CN" altLang="en-US" dirty="0"/>
            </a:p>
          </p:txBody>
        </p:sp>
      </p:grpSp>
      <p:cxnSp>
        <p:nvCxnSpPr>
          <p:cNvPr id="20" name="直接箭头连接符 19"/>
          <p:cNvCxnSpPr/>
          <p:nvPr/>
        </p:nvCxnSpPr>
        <p:spPr>
          <a:xfrm flipV="1">
            <a:off x="2740105" y="2685534"/>
            <a:ext cx="1536441" cy="187234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5566076" y="2832351"/>
            <a:ext cx="0" cy="114637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537448" y="4605065"/>
            <a:ext cx="1" cy="101028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211092" y="4605065"/>
            <a:ext cx="0" cy="101028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114676" y="2803585"/>
            <a:ext cx="0" cy="107832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335560" y="2832351"/>
            <a:ext cx="0" cy="271457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文本框 65"/>
          <p:cNvSpPr txBox="1"/>
          <p:nvPr/>
        </p:nvSpPr>
        <p:spPr>
          <a:xfrm>
            <a:off x="8297620" y="3515847"/>
            <a:ext cx="3792967" cy="120032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kern="0" spc="10" dirty="0">
                <a:latin typeface="Arial Unicode MS" panose="020B0604020202020204" charset="-122"/>
                <a:cs typeface="Arial Unicode MS" panose="020B0604020202020204" charset="-122"/>
              </a:rPr>
              <a:t>业务代码原因</a:t>
            </a:r>
            <a:endParaRPr lang="en-US" altLang="zh-CN" sz="2400" kern="0" spc="10" dirty="0">
              <a:latin typeface="Arial Unicode MS" panose="020B0604020202020204" charset="-122"/>
              <a:cs typeface="Arial Unicode MS" panose="020B0604020202020204" charset="-122"/>
            </a:endParaRPr>
          </a:p>
          <a:p>
            <a:pPr marL="342900" indent="-342900">
              <a:lnSpc>
                <a:spcPct val="150000"/>
              </a:lnSpc>
              <a:buFont typeface="Wingdings" panose="05000000000000000000" pitchFamily="2" charset="2"/>
              <a:buChar char="Ø"/>
            </a:pPr>
            <a:r>
              <a:rPr lang="zh-CN" altLang="en-US" sz="2400" kern="0" spc="10" dirty="0">
                <a:latin typeface="Arial Unicode MS" panose="020B0604020202020204" charset="-122"/>
                <a:cs typeface="Arial Unicode MS" panose="020B0604020202020204" charset="-122"/>
              </a:rPr>
              <a:t>恶意攻击爬虫</a:t>
            </a:r>
            <a:r>
              <a:rPr lang="zh-CN" altLang="en-US" sz="2400" kern="0" spc="10" dirty="0" smtClean="0">
                <a:latin typeface="Arial Unicode MS" panose="020B0604020202020204" charset="-122"/>
                <a:cs typeface="Arial Unicode MS" panose="020B0604020202020204" charset="-122"/>
              </a:rPr>
              <a:t>等</a:t>
            </a:r>
            <a:endParaRPr lang="en-US" altLang="zh-CN" sz="2400" kern="0" spc="10" dirty="0">
              <a:latin typeface="Arial Unicode MS" panose="020B0604020202020204" charset="-122"/>
              <a:cs typeface="Arial Unicode MS" panose="020B0604020202020204" charset="-122"/>
            </a:endParaRPr>
          </a:p>
        </p:txBody>
      </p:sp>
    </p:spTree>
    <p:extLst>
      <p:ext uri="{BB962C8B-B14F-4D97-AF65-F5344CB8AC3E}">
        <p14:creationId xmlns:p14="http://schemas.microsoft.com/office/powerpoint/2010/main" val="382470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up)">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up)">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down)">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down)">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03.</a:t>
            </a:r>
            <a:r>
              <a:rPr lang="zh-CN" altLang="en-US" b="0" dirty="0" smtClean="0">
                <a:solidFill>
                  <a:schemeClr val="tx1"/>
                </a:solidFill>
                <a:latin typeface="微软雅黑" pitchFamily="34" charset="-122"/>
                <a:ea typeface="微软雅黑" pitchFamily="34" charset="-122"/>
                <a:cs typeface="微软雅黑" pitchFamily="34" charset="-122"/>
                <a:sym typeface="+mn-ea"/>
              </a:rPr>
              <a:t>缓存穿透</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684245" y="1334385"/>
            <a:ext cx="11091830" cy="924721"/>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zh-CN" altLang="en-US" dirty="0" smtClean="0">
                <a:solidFill>
                  <a:schemeClr val="tx1">
                    <a:lumMod val="65000"/>
                    <a:lumOff val="35000"/>
                  </a:schemeClr>
                </a:solidFill>
                <a:latin typeface="微软雅黑" pitchFamily="34" charset="-122"/>
                <a:ea typeface="微软雅黑" pitchFamily="34" charset="-122"/>
              </a:rPr>
              <a:t>使用缓存空数据的方案来解决缓存穿透的问题，会占用更多的</a:t>
            </a:r>
            <a:r>
              <a:rPr lang="en-US" altLang="zh-CN" dirty="0" smtClean="0">
                <a:solidFill>
                  <a:schemeClr val="tx1">
                    <a:lumMod val="65000"/>
                    <a:lumOff val="35000"/>
                  </a:schemeClr>
                </a:solidFill>
                <a:latin typeface="微软雅黑" pitchFamily="34" charset="-122"/>
                <a:ea typeface="微软雅黑" pitchFamily="34" charset="-122"/>
              </a:rPr>
              <a:t>key,</a:t>
            </a:r>
            <a:r>
              <a:rPr lang="zh-CN" altLang="en-US" dirty="0" smtClean="0">
                <a:solidFill>
                  <a:schemeClr val="tx1">
                    <a:lumMod val="65000"/>
                    <a:lumOff val="35000"/>
                  </a:schemeClr>
                </a:solidFill>
                <a:latin typeface="微软雅黑" pitchFamily="34" charset="-122"/>
                <a:ea typeface="微软雅黑" pitchFamily="34" charset="-122"/>
              </a:rPr>
              <a:t>还有可能带来短期数据不一致的情况</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Calibri" panose="020F0502020204030204"/>
              </a:rPr>
              <a:t>缓存穿透</a:t>
            </a:r>
            <a:endParaRPr lang="zh-CN" altLang="en-US" sz="2000" b="1" dirty="0">
              <a:solidFill>
                <a:srgbClr val="FFFFFF"/>
              </a:solidFill>
              <a:latin typeface="Calibri" panose="020F0502020204030204"/>
            </a:endParaRPr>
          </a:p>
        </p:txBody>
      </p:sp>
      <p:grpSp>
        <p:nvGrpSpPr>
          <p:cNvPr id="7" name="组合 6"/>
          <p:cNvGrpSpPr/>
          <p:nvPr/>
        </p:nvGrpSpPr>
        <p:grpSpPr>
          <a:xfrm>
            <a:off x="4338818" y="2282126"/>
            <a:ext cx="3263396" cy="588564"/>
            <a:chOff x="4997306" y="2204263"/>
            <a:chExt cx="3263396" cy="588564"/>
          </a:xfrm>
        </p:grpSpPr>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306" y="2204263"/>
              <a:ext cx="658868" cy="588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5602727" y="2307771"/>
              <a:ext cx="2657975" cy="44865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t>App Server</a:t>
              </a:r>
              <a:endParaRPr lang="zh-CN" altLang="en-US" dirty="0"/>
            </a:p>
          </p:txBody>
        </p:sp>
      </p:grpSp>
      <p:grpSp>
        <p:nvGrpSpPr>
          <p:cNvPr id="14" name="组合 13"/>
          <p:cNvGrpSpPr/>
          <p:nvPr/>
        </p:nvGrpSpPr>
        <p:grpSpPr>
          <a:xfrm>
            <a:off x="4644281" y="3947799"/>
            <a:ext cx="1745616" cy="765215"/>
            <a:chOff x="4972424" y="3815796"/>
            <a:chExt cx="1745616" cy="765215"/>
          </a:xfrm>
        </p:grpSpPr>
        <p:pic>
          <p:nvPicPr>
            <p:cNvPr id="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424" y="3815796"/>
              <a:ext cx="778929" cy="76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5604587" y="3943739"/>
              <a:ext cx="1113453" cy="50117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smtClean="0"/>
                <a:t>cache</a:t>
              </a:r>
              <a:endParaRPr lang="zh-CN" altLang="en-US" dirty="0"/>
            </a:p>
          </p:txBody>
        </p:sp>
      </p:grpSp>
      <p:grpSp>
        <p:nvGrpSpPr>
          <p:cNvPr id="17" name="组合 16"/>
          <p:cNvGrpSpPr/>
          <p:nvPr/>
        </p:nvGrpSpPr>
        <p:grpSpPr>
          <a:xfrm>
            <a:off x="4338817" y="5491815"/>
            <a:ext cx="3351715" cy="869008"/>
            <a:chOff x="5361888" y="5480711"/>
            <a:chExt cx="3116528" cy="757685"/>
          </a:xfrm>
        </p:grpSpPr>
        <p:pic>
          <p:nvPicPr>
            <p:cNvPr id="1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1888" y="5480711"/>
              <a:ext cx="662578" cy="75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圆角矩形 18"/>
            <p:cNvSpPr/>
            <p:nvPr/>
          </p:nvSpPr>
          <p:spPr>
            <a:xfrm>
              <a:off x="5987146" y="5673012"/>
              <a:ext cx="2491270" cy="43147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Storage</a:t>
              </a:r>
              <a:endParaRPr lang="zh-CN" altLang="en-US" dirty="0"/>
            </a:p>
          </p:txBody>
        </p:sp>
      </p:grpSp>
      <p:cxnSp>
        <p:nvCxnSpPr>
          <p:cNvPr id="21" name="直接箭头连接符 20"/>
          <p:cNvCxnSpPr/>
          <p:nvPr/>
        </p:nvCxnSpPr>
        <p:spPr>
          <a:xfrm>
            <a:off x="5563826" y="2899456"/>
            <a:ext cx="0" cy="11463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535198" y="4672170"/>
            <a:ext cx="1" cy="101028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6126451" y="4603746"/>
            <a:ext cx="0" cy="101028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6112426" y="2870690"/>
            <a:ext cx="0" cy="107832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7333310" y="2899456"/>
            <a:ext cx="0" cy="271457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611491" y="3313355"/>
            <a:ext cx="923707" cy="369332"/>
          </a:xfrm>
          <a:prstGeom prst="rect">
            <a:avLst/>
          </a:prstGeom>
          <a:noFill/>
        </p:spPr>
        <p:txBody>
          <a:bodyPr wrap="square" rtlCol="0">
            <a:spAutoFit/>
          </a:bodyPr>
          <a:lstStyle/>
          <a:p>
            <a:r>
              <a:rPr lang="zh-CN" altLang="en-US" b="1" dirty="0" smtClean="0"/>
              <a:t>未命中</a:t>
            </a:r>
            <a:endParaRPr lang="zh-CN" altLang="en-US" b="1" dirty="0"/>
          </a:p>
        </p:txBody>
      </p:sp>
      <p:sp>
        <p:nvSpPr>
          <p:cNvPr id="27" name="TextBox 26"/>
          <p:cNvSpPr txBox="1"/>
          <p:nvPr/>
        </p:nvSpPr>
        <p:spPr>
          <a:xfrm>
            <a:off x="4499503" y="4907279"/>
            <a:ext cx="923707" cy="369332"/>
          </a:xfrm>
          <a:prstGeom prst="rect">
            <a:avLst/>
          </a:prstGeom>
          <a:noFill/>
        </p:spPr>
        <p:txBody>
          <a:bodyPr wrap="square" rtlCol="0">
            <a:spAutoFit/>
          </a:bodyPr>
          <a:lstStyle/>
          <a:p>
            <a:r>
              <a:rPr lang="zh-CN" altLang="en-US" b="1" dirty="0" smtClean="0"/>
              <a:t>未命中</a:t>
            </a:r>
            <a:endParaRPr lang="zh-CN" altLang="en-US" b="1" dirty="0"/>
          </a:p>
        </p:txBody>
      </p:sp>
      <p:sp>
        <p:nvSpPr>
          <p:cNvPr id="28" name="TextBox 27"/>
          <p:cNvSpPr txBox="1"/>
          <p:nvPr/>
        </p:nvSpPr>
        <p:spPr>
          <a:xfrm>
            <a:off x="6567802" y="4907279"/>
            <a:ext cx="1768190" cy="369332"/>
          </a:xfrm>
          <a:prstGeom prst="rect">
            <a:avLst/>
          </a:prstGeom>
          <a:noFill/>
        </p:spPr>
        <p:txBody>
          <a:bodyPr wrap="square" rtlCol="0">
            <a:spAutoFit/>
          </a:bodyPr>
          <a:lstStyle/>
          <a:p>
            <a:r>
              <a:rPr lang="en-US" altLang="zh-CN" b="1" dirty="0" smtClean="0"/>
              <a:t>cache   null </a:t>
            </a:r>
            <a:endParaRPr lang="zh-CN" altLang="en-US" b="1" dirty="0"/>
          </a:p>
        </p:txBody>
      </p:sp>
    </p:spTree>
    <p:extLst>
      <p:ext uri="{BB962C8B-B14F-4D97-AF65-F5344CB8AC3E}">
        <p14:creationId xmlns:p14="http://schemas.microsoft.com/office/powerpoint/2010/main" val="2264048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up)">
                                      <p:cBhvr>
                                        <p:cTn id="7" dur="500"/>
                                        <p:tgtEl>
                                          <p:spTgt spid="2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up)">
                                      <p:cBhvr>
                                        <p:cTn id="15" dur="500"/>
                                        <p:tgtEl>
                                          <p:spTgt spid="27"/>
                                        </p:tgtEl>
                                      </p:cBhvr>
                                    </p:animEffect>
                                  </p:childTnLst>
                                </p:cTn>
                              </p:par>
                              <p:par>
                                <p:cTn id="16" presetID="22" presetClass="entr" presetSubtype="1"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up)">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wipe(down)">
                                      <p:cBhvr>
                                        <p:cTn id="23" dur="500"/>
                                        <p:tgtEl>
                                          <p:spTgt spid="25"/>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par>
                                <p:cTn id="27" presetID="22" presetClass="entr" presetSubtype="4"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down)">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down)">
                                      <p:cBhvr>
                                        <p:cTn id="3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P spid="2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03.</a:t>
            </a:r>
            <a:r>
              <a:rPr lang="zh-CN" altLang="en-US" b="0" dirty="0" smtClean="0">
                <a:solidFill>
                  <a:schemeClr val="tx1"/>
                </a:solidFill>
                <a:latin typeface="微软雅黑" pitchFamily="34" charset="-122"/>
                <a:ea typeface="微软雅黑" pitchFamily="34" charset="-122"/>
                <a:cs typeface="微软雅黑" pitchFamily="34" charset="-122"/>
                <a:sym typeface="+mn-ea"/>
              </a:rPr>
              <a:t>缓存穿透</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684245" y="1334386"/>
            <a:ext cx="11091830" cy="591233"/>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zh-CN" altLang="en-US" dirty="0" smtClean="0">
                <a:solidFill>
                  <a:schemeClr val="tx1">
                    <a:lumMod val="65000"/>
                    <a:lumOff val="35000"/>
                  </a:schemeClr>
                </a:solidFill>
                <a:latin typeface="微软雅黑" pitchFamily="34" charset="-122"/>
                <a:ea typeface="微软雅黑" pitchFamily="34" charset="-122"/>
              </a:rPr>
              <a:t>使用布隆过滤器</a:t>
            </a:r>
            <a:r>
              <a:rPr lang="en-US" altLang="zh-CN" dirty="0" smtClean="0">
                <a:solidFill>
                  <a:schemeClr val="tx1">
                    <a:lumMod val="65000"/>
                    <a:lumOff val="35000"/>
                  </a:schemeClr>
                </a:solidFill>
                <a:latin typeface="微软雅黑" pitchFamily="34" charset="-122"/>
                <a:ea typeface="微软雅黑" pitchFamily="34" charset="-122"/>
              </a:rPr>
              <a:t>bloom filter</a:t>
            </a:r>
            <a:r>
              <a:rPr lang="zh-CN" altLang="en-US" dirty="0" smtClean="0">
                <a:solidFill>
                  <a:schemeClr val="tx1">
                    <a:lumMod val="65000"/>
                    <a:lumOff val="35000"/>
                  </a:schemeClr>
                </a:solidFill>
                <a:latin typeface="微软雅黑" pitchFamily="34" charset="-122"/>
                <a:ea typeface="微软雅黑" pitchFamily="34" charset="-122"/>
              </a:rPr>
              <a:t>的方案来解决缓存穿透的问题，是一种预防的方案，占用空间少、误差可控</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Calibri" panose="020F0502020204030204"/>
              </a:rPr>
              <a:t>缓存穿透</a:t>
            </a:r>
            <a:endParaRPr lang="zh-CN" altLang="en-US" sz="2000" b="1" dirty="0">
              <a:solidFill>
                <a:srgbClr val="FFFFFF"/>
              </a:solidFill>
              <a:latin typeface="Calibri" panose="020F0502020204030204"/>
            </a:endParaRPr>
          </a:p>
        </p:txBody>
      </p:sp>
      <p:grpSp>
        <p:nvGrpSpPr>
          <p:cNvPr id="7" name="组合 6"/>
          <p:cNvGrpSpPr/>
          <p:nvPr/>
        </p:nvGrpSpPr>
        <p:grpSpPr>
          <a:xfrm>
            <a:off x="4046398" y="1983317"/>
            <a:ext cx="4891244" cy="837495"/>
            <a:chOff x="4997306" y="2204263"/>
            <a:chExt cx="3263396" cy="588564"/>
          </a:xfrm>
        </p:grpSpPr>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306" y="2204263"/>
              <a:ext cx="658868" cy="588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5602727" y="2307771"/>
              <a:ext cx="2657975" cy="44865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t>App Server</a:t>
              </a:r>
              <a:endParaRPr lang="zh-CN" altLang="en-US" dirty="0"/>
            </a:p>
          </p:txBody>
        </p:sp>
      </p:grpSp>
      <p:grpSp>
        <p:nvGrpSpPr>
          <p:cNvPr id="14" name="组合 13"/>
          <p:cNvGrpSpPr/>
          <p:nvPr/>
        </p:nvGrpSpPr>
        <p:grpSpPr>
          <a:xfrm>
            <a:off x="4611490" y="3806211"/>
            <a:ext cx="2671437" cy="1173856"/>
            <a:chOff x="4972424" y="3815796"/>
            <a:chExt cx="1745616" cy="765215"/>
          </a:xfrm>
        </p:grpSpPr>
        <p:pic>
          <p:nvPicPr>
            <p:cNvPr id="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424" y="3815796"/>
              <a:ext cx="778929" cy="76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5604587" y="3943739"/>
              <a:ext cx="1113453" cy="50117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smtClean="0"/>
                <a:t>cache</a:t>
              </a:r>
              <a:endParaRPr lang="zh-CN" altLang="en-US" dirty="0"/>
            </a:p>
          </p:txBody>
        </p:sp>
      </p:grpSp>
      <p:grpSp>
        <p:nvGrpSpPr>
          <p:cNvPr id="17" name="组合 16"/>
          <p:cNvGrpSpPr/>
          <p:nvPr/>
        </p:nvGrpSpPr>
        <p:grpSpPr>
          <a:xfrm>
            <a:off x="4338817" y="5447129"/>
            <a:ext cx="4697607" cy="1118090"/>
            <a:chOff x="5361888" y="5480711"/>
            <a:chExt cx="3116528" cy="757685"/>
          </a:xfrm>
        </p:grpSpPr>
        <p:pic>
          <p:nvPicPr>
            <p:cNvPr id="1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1888" y="5480711"/>
              <a:ext cx="662578" cy="75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圆角矩形 18"/>
            <p:cNvSpPr/>
            <p:nvPr/>
          </p:nvSpPr>
          <p:spPr>
            <a:xfrm>
              <a:off x="5987146" y="5673012"/>
              <a:ext cx="2491270" cy="43147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Storage</a:t>
              </a:r>
              <a:endParaRPr lang="zh-CN" altLang="en-US" dirty="0"/>
            </a:p>
          </p:txBody>
        </p:sp>
      </p:grpSp>
      <p:cxnSp>
        <p:nvCxnSpPr>
          <p:cNvPr id="21" name="直接箭头连接符 20"/>
          <p:cNvCxnSpPr/>
          <p:nvPr/>
        </p:nvCxnSpPr>
        <p:spPr>
          <a:xfrm>
            <a:off x="5843013" y="2842960"/>
            <a:ext cx="1" cy="103004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5775938" y="4771296"/>
            <a:ext cx="27601" cy="96943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V="1">
            <a:off x="7107093" y="4738661"/>
            <a:ext cx="0" cy="90384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7126131" y="2898721"/>
            <a:ext cx="0" cy="10170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8281962" y="2940599"/>
            <a:ext cx="0" cy="270190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107093" y="3314770"/>
            <a:ext cx="2014058" cy="369332"/>
          </a:xfrm>
          <a:prstGeom prst="rect">
            <a:avLst/>
          </a:prstGeom>
          <a:noFill/>
        </p:spPr>
        <p:txBody>
          <a:bodyPr wrap="square" rtlCol="0">
            <a:spAutoFit/>
          </a:bodyPr>
          <a:lstStyle/>
          <a:p>
            <a:r>
              <a:rPr lang="en-US" altLang="zh-CN" b="1" dirty="0" smtClean="0"/>
              <a:t>3</a:t>
            </a:r>
            <a:r>
              <a:rPr lang="zh-CN" altLang="en-US" b="1" dirty="0" smtClean="0"/>
              <a:t>、</a:t>
            </a:r>
            <a:r>
              <a:rPr lang="en-US" altLang="zh-CN" b="1" dirty="0" smtClean="0"/>
              <a:t>miss</a:t>
            </a:r>
            <a:endParaRPr lang="zh-CN" altLang="en-US" b="1" dirty="0"/>
          </a:p>
        </p:txBody>
      </p:sp>
      <p:sp>
        <p:nvSpPr>
          <p:cNvPr id="27" name="TextBox 26"/>
          <p:cNvSpPr txBox="1"/>
          <p:nvPr/>
        </p:nvSpPr>
        <p:spPr>
          <a:xfrm>
            <a:off x="3657600" y="4975389"/>
            <a:ext cx="2079163" cy="369332"/>
          </a:xfrm>
          <a:prstGeom prst="rect">
            <a:avLst/>
          </a:prstGeom>
          <a:noFill/>
        </p:spPr>
        <p:txBody>
          <a:bodyPr wrap="square" rtlCol="0">
            <a:spAutoFit/>
          </a:bodyPr>
          <a:lstStyle/>
          <a:p>
            <a:r>
              <a:rPr lang="en-US" altLang="zh-CN" b="1" dirty="0" smtClean="0"/>
              <a:t>1</a:t>
            </a:r>
            <a:r>
              <a:rPr lang="zh-CN" altLang="en-US" b="1" dirty="0" smtClean="0"/>
              <a:t>、</a:t>
            </a:r>
            <a:r>
              <a:rPr lang="en-US" altLang="zh-CN" b="1" dirty="0" smtClean="0"/>
              <a:t>offline </a:t>
            </a:r>
            <a:r>
              <a:rPr lang="en-US" altLang="zh-CN" b="1" dirty="0" err="1" smtClean="0"/>
              <a:t>storag</a:t>
            </a:r>
            <a:endParaRPr lang="zh-CN" altLang="en-US" b="1" dirty="0"/>
          </a:p>
        </p:txBody>
      </p:sp>
      <p:sp>
        <p:nvSpPr>
          <p:cNvPr id="36" name="椭圆 35"/>
          <p:cNvSpPr/>
          <p:nvPr/>
        </p:nvSpPr>
        <p:spPr>
          <a:xfrm>
            <a:off x="5843013" y="3652222"/>
            <a:ext cx="1264080" cy="52712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CN" dirty="0" smtClean="0"/>
              <a:t>bloom filter</a:t>
            </a:r>
            <a:endParaRPr lang="zh-CN" altLang="en-US" dirty="0"/>
          </a:p>
        </p:txBody>
      </p:sp>
      <p:sp>
        <p:nvSpPr>
          <p:cNvPr id="43" name="TextBox 42"/>
          <p:cNvSpPr txBox="1"/>
          <p:nvPr/>
        </p:nvSpPr>
        <p:spPr>
          <a:xfrm>
            <a:off x="4338817" y="3222586"/>
            <a:ext cx="2014058" cy="369332"/>
          </a:xfrm>
          <a:prstGeom prst="rect">
            <a:avLst/>
          </a:prstGeom>
          <a:noFill/>
        </p:spPr>
        <p:txBody>
          <a:bodyPr wrap="square" rtlCol="0">
            <a:spAutoFit/>
          </a:bodyPr>
          <a:lstStyle/>
          <a:p>
            <a:r>
              <a:rPr lang="en-US" altLang="zh-CN" b="1" dirty="0" smtClean="0"/>
              <a:t>2</a:t>
            </a:r>
            <a:r>
              <a:rPr lang="zh-CN" altLang="en-US" b="1" dirty="0" smtClean="0"/>
              <a:t>、</a:t>
            </a:r>
            <a:r>
              <a:rPr lang="en-US" altLang="zh-CN" b="1" dirty="0" smtClean="0"/>
              <a:t>miss</a:t>
            </a:r>
            <a:r>
              <a:rPr lang="zh-CN" altLang="en-US" b="1" dirty="0" smtClean="0"/>
              <a:t>、</a:t>
            </a:r>
            <a:r>
              <a:rPr lang="en-US" altLang="zh-CN" b="1" dirty="0" smtClean="0"/>
              <a:t>hit</a:t>
            </a:r>
            <a:endParaRPr lang="zh-CN" altLang="en-US" b="1" dirty="0"/>
          </a:p>
        </p:txBody>
      </p:sp>
      <p:sp>
        <p:nvSpPr>
          <p:cNvPr id="44" name="TextBox 43"/>
          <p:cNvSpPr txBox="1"/>
          <p:nvPr/>
        </p:nvSpPr>
        <p:spPr>
          <a:xfrm>
            <a:off x="7107093" y="4971411"/>
            <a:ext cx="2014058" cy="369332"/>
          </a:xfrm>
          <a:prstGeom prst="rect">
            <a:avLst/>
          </a:prstGeom>
          <a:noFill/>
        </p:spPr>
        <p:txBody>
          <a:bodyPr wrap="square" rtlCol="0">
            <a:spAutoFit/>
          </a:bodyPr>
          <a:lstStyle/>
          <a:p>
            <a:r>
              <a:rPr lang="en-US" altLang="zh-CN" b="1" dirty="0" smtClean="0"/>
              <a:t>4</a:t>
            </a:r>
            <a:r>
              <a:rPr lang="zh-CN" altLang="en-US" b="1" dirty="0" smtClean="0"/>
              <a:t>、</a:t>
            </a:r>
            <a:r>
              <a:rPr lang="en-US" altLang="zh-CN" b="1" dirty="0" smtClean="0"/>
              <a:t>hit</a:t>
            </a:r>
            <a:endParaRPr lang="zh-CN" altLang="en-US" b="1" dirty="0"/>
          </a:p>
        </p:txBody>
      </p:sp>
      <p:sp>
        <p:nvSpPr>
          <p:cNvPr id="45" name="TextBox 44"/>
          <p:cNvSpPr txBox="1"/>
          <p:nvPr/>
        </p:nvSpPr>
        <p:spPr>
          <a:xfrm>
            <a:off x="8421319" y="4179346"/>
            <a:ext cx="2014058" cy="369332"/>
          </a:xfrm>
          <a:prstGeom prst="rect">
            <a:avLst/>
          </a:prstGeom>
          <a:noFill/>
        </p:spPr>
        <p:txBody>
          <a:bodyPr wrap="square" rtlCol="0">
            <a:spAutoFit/>
          </a:bodyPr>
          <a:lstStyle/>
          <a:p>
            <a:r>
              <a:rPr lang="en-US" altLang="zh-CN" b="1" dirty="0" smtClean="0"/>
              <a:t>5</a:t>
            </a:r>
            <a:r>
              <a:rPr lang="zh-CN" altLang="en-US" b="1" dirty="0" smtClean="0"/>
              <a:t>、</a:t>
            </a:r>
            <a:r>
              <a:rPr lang="en-US" altLang="zh-CN" b="1" dirty="0" smtClean="0"/>
              <a:t>return</a:t>
            </a:r>
            <a:endParaRPr lang="zh-CN" altLang="en-US" b="1" dirty="0"/>
          </a:p>
        </p:txBody>
      </p:sp>
    </p:spTree>
    <p:extLst>
      <p:ext uri="{BB962C8B-B14F-4D97-AF65-F5344CB8AC3E}">
        <p14:creationId xmlns:p14="http://schemas.microsoft.com/office/powerpoint/2010/main" val="2222429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ipe(up)">
                                      <p:cBhvr>
                                        <p:cTn id="10" dur="500"/>
                                        <p:tgtEl>
                                          <p:spTgt spid="2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animEffect transition="in" filter="wipe(up)">
                                      <p:cBhvr>
                                        <p:cTn id="15" dur="500"/>
                                        <p:tgtEl>
                                          <p:spTgt spid="43"/>
                                        </p:tgtEl>
                                      </p:cBhvr>
                                    </p:animEffect>
                                  </p:childTnLst>
                                </p:cTn>
                              </p:par>
                              <p:par>
                                <p:cTn id="16" presetID="22" presetClass="entr" presetSubtype="1"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wipe(up)">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down)">
                                      <p:cBhvr>
                                        <p:cTn id="23" dur="500"/>
                                        <p:tgtEl>
                                          <p:spTgt spid="2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down)">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wipe(down)">
                                      <p:cBhvr>
                                        <p:cTn id="31" dur="500"/>
                                        <p:tgtEl>
                                          <p:spTgt spid="44"/>
                                        </p:tgtEl>
                                      </p:cBhvr>
                                    </p:animEffect>
                                  </p:childTnLst>
                                </p:cTn>
                              </p:par>
                              <p:par>
                                <p:cTn id="32" presetID="22" presetClass="entr" presetSubtype="4"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down)">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down)">
                                      <p:cBhvr>
                                        <p:cTn id="4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 grpId="0"/>
      <p:bldP spid="43"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04.</a:t>
            </a:r>
            <a:r>
              <a:rPr lang="zh-CN" altLang="en-US" b="0" dirty="0" smtClean="0">
                <a:solidFill>
                  <a:schemeClr val="tx1"/>
                </a:solidFill>
                <a:latin typeface="微软雅黑" pitchFamily="34" charset="-122"/>
                <a:ea typeface="微软雅黑" pitchFamily="34" charset="-122"/>
                <a:cs typeface="微软雅黑" pitchFamily="34" charset="-122"/>
                <a:sym typeface="+mn-ea"/>
              </a:rPr>
              <a:t>缓存</a:t>
            </a:r>
            <a:r>
              <a:rPr lang="zh-CN" altLang="en-US" b="0" dirty="0">
                <a:solidFill>
                  <a:schemeClr val="tx1"/>
                </a:solidFill>
                <a:latin typeface="微软雅黑" pitchFamily="34" charset="-122"/>
                <a:ea typeface="微软雅黑" pitchFamily="34" charset="-122"/>
                <a:cs typeface="微软雅黑" pitchFamily="34" charset="-122"/>
                <a:sym typeface="+mn-ea"/>
              </a:rPr>
              <a:t>雪崩</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684245" y="1334386"/>
            <a:ext cx="11091830" cy="591233"/>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zh-CN" altLang="en-US" dirty="0" smtClean="0">
                <a:solidFill>
                  <a:schemeClr val="tx1">
                    <a:lumMod val="65000"/>
                    <a:lumOff val="35000"/>
                  </a:schemeClr>
                </a:solidFill>
                <a:latin typeface="微软雅黑" pitchFamily="34" charset="-122"/>
                <a:ea typeface="微软雅黑" pitchFamily="34" charset="-122"/>
              </a:rPr>
              <a:t>由于</a:t>
            </a:r>
            <a:r>
              <a:rPr lang="en-US" altLang="zh-CN" dirty="0" smtClean="0">
                <a:solidFill>
                  <a:schemeClr val="tx1">
                    <a:lumMod val="65000"/>
                    <a:lumOff val="35000"/>
                  </a:schemeClr>
                </a:solidFill>
                <a:latin typeface="微软雅黑" pitchFamily="34" charset="-122"/>
                <a:ea typeface="微软雅黑" pitchFamily="34" charset="-122"/>
              </a:rPr>
              <a:t>cache</a:t>
            </a:r>
            <a:r>
              <a:rPr lang="zh-CN" altLang="en-US" dirty="0" smtClean="0">
                <a:solidFill>
                  <a:schemeClr val="tx1">
                    <a:lumMod val="65000"/>
                    <a:lumOff val="35000"/>
                  </a:schemeClr>
                </a:solidFill>
                <a:latin typeface="微软雅黑" pitchFamily="34" charset="-122"/>
                <a:ea typeface="微软雅黑" pitchFamily="34" charset="-122"/>
              </a:rPr>
              <a:t>服务承载大量请求，当</a:t>
            </a:r>
            <a:r>
              <a:rPr lang="en-US" altLang="zh-CN" dirty="0" smtClean="0">
                <a:solidFill>
                  <a:schemeClr val="tx1">
                    <a:lumMod val="65000"/>
                    <a:lumOff val="35000"/>
                  </a:schemeClr>
                </a:solidFill>
                <a:latin typeface="微软雅黑" pitchFamily="34" charset="-122"/>
                <a:ea typeface="微软雅黑" pitchFamily="34" charset="-122"/>
              </a:rPr>
              <a:t>cache</a:t>
            </a:r>
            <a:r>
              <a:rPr lang="zh-CN" altLang="en-US" dirty="0" smtClean="0">
                <a:solidFill>
                  <a:schemeClr val="tx1">
                    <a:lumMod val="65000"/>
                    <a:lumOff val="35000"/>
                  </a:schemeClr>
                </a:solidFill>
                <a:latin typeface="微软雅黑" pitchFamily="34" charset="-122"/>
                <a:ea typeface="微软雅黑" pitchFamily="34" charset="-122"/>
              </a:rPr>
              <a:t>服务异常时，流量直接压向后端组件，造成级联故障</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Calibri" panose="020F0502020204030204"/>
              </a:rPr>
              <a:t>缓存雪崩</a:t>
            </a:r>
            <a:endParaRPr lang="zh-CN" altLang="en-US" sz="2000" b="1" dirty="0">
              <a:solidFill>
                <a:srgbClr val="FFFFFF"/>
              </a:solidFill>
              <a:latin typeface="Calibri" panose="020F0502020204030204"/>
            </a:endParaRPr>
          </a:p>
        </p:txBody>
      </p:sp>
      <p:grpSp>
        <p:nvGrpSpPr>
          <p:cNvPr id="7" name="组合 6"/>
          <p:cNvGrpSpPr/>
          <p:nvPr/>
        </p:nvGrpSpPr>
        <p:grpSpPr>
          <a:xfrm>
            <a:off x="302614" y="1983317"/>
            <a:ext cx="4891244" cy="837495"/>
            <a:chOff x="4997306" y="2204263"/>
            <a:chExt cx="3263396" cy="588564"/>
          </a:xfrm>
        </p:grpSpPr>
        <p:pic>
          <p:nvPicPr>
            <p:cNvPr id="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306" y="2204263"/>
              <a:ext cx="658868" cy="588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圆角矩形 9"/>
            <p:cNvSpPr/>
            <p:nvPr/>
          </p:nvSpPr>
          <p:spPr>
            <a:xfrm>
              <a:off x="5602727" y="2307771"/>
              <a:ext cx="2657975" cy="44865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t>App Server</a:t>
              </a:r>
              <a:endParaRPr lang="zh-CN" altLang="en-US" dirty="0"/>
            </a:p>
          </p:txBody>
        </p:sp>
      </p:grpSp>
      <p:grpSp>
        <p:nvGrpSpPr>
          <p:cNvPr id="14" name="组合 13"/>
          <p:cNvGrpSpPr/>
          <p:nvPr/>
        </p:nvGrpSpPr>
        <p:grpSpPr>
          <a:xfrm>
            <a:off x="867706" y="3806211"/>
            <a:ext cx="2671437" cy="1173856"/>
            <a:chOff x="4972424" y="3815796"/>
            <a:chExt cx="1745616" cy="765215"/>
          </a:xfrm>
        </p:grpSpPr>
        <p:pic>
          <p:nvPicPr>
            <p:cNvPr id="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424" y="3815796"/>
              <a:ext cx="778929" cy="76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圆角矩形 15"/>
            <p:cNvSpPr/>
            <p:nvPr/>
          </p:nvSpPr>
          <p:spPr>
            <a:xfrm>
              <a:off x="5604587" y="3943739"/>
              <a:ext cx="1113453" cy="50117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smtClean="0"/>
                <a:t>cache</a:t>
              </a:r>
              <a:endParaRPr lang="zh-CN" altLang="en-US" dirty="0"/>
            </a:p>
          </p:txBody>
        </p:sp>
      </p:grpSp>
      <p:grpSp>
        <p:nvGrpSpPr>
          <p:cNvPr id="17" name="组合 16"/>
          <p:cNvGrpSpPr/>
          <p:nvPr/>
        </p:nvGrpSpPr>
        <p:grpSpPr>
          <a:xfrm>
            <a:off x="595033" y="5447129"/>
            <a:ext cx="4697607" cy="1118090"/>
            <a:chOff x="5361888" y="5480711"/>
            <a:chExt cx="3116528" cy="757685"/>
          </a:xfrm>
        </p:grpSpPr>
        <p:pic>
          <p:nvPicPr>
            <p:cNvPr id="1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1888" y="5480711"/>
              <a:ext cx="662578" cy="75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圆角矩形 18"/>
            <p:cNvSpPr/>
            <p:nvPr/>
          </p:nvSpPr>
          <p:spPr>
            <a:xfrm>
              <a:off x="5987146" y="5673012"/>
              <a:ext cx="2491270" cy="43147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Storage</a:t>
              </a:r>
              <a:endParaRPr lang="zh-CN" altLang="en-US" dirty="0"/>
            </a:p>
          </p:txBody>
        </p:sp>
      </p:grpSp>
      <p:grpSp>
        <p:nvGrpSpPr>
          <p:cNvPr id="26" name="组合 25"/>
          <p:cNvGrpSpPr/>
          <p:nvPr/>
        </p:nvGrpSpPr>
        <p:grpSpPr>
          <a:xfrm>
            <a:off x="6517411" y="2031059"/>
            <a:ext cx="4891244" cy="837495"/>
            <a:chOff x="4997306" y="2204263"/>
            <a:chExt cx="3263396" cy="588564"/>
          </a:xfrm>
        </p:grpSpPr>
        <p:pic>
          <p:nvPicPr>
            <p:cNvPr id="2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7306" y="2204263"/>
              <a:ext cx="658868" cy="588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圆角矩形 28"/>
            <p:cNvSpPr/>
            <p:nvPr/>
          </p:nvSpPr>
          <p:spPr>
            <a:xfrm>
              <a:off x="5602727" y="2307771"/>
              <a:ext cx="2657975" cy="44865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smtClean="0"/>
                <a:t>App Server</a:t>
              </a:r>
              <a:endParaRPr lang="zh-CN" altLang="en-US" dirty="0"/>
            </a:p>
          </p:txBody>
        </p:sp>
      </p:grpSp>
      <p:grpSp>
        <p:nvGrpSpPr>
          <p:cNvPr id="30" name="组合 29"/>
          <p:cNvGrpSpPr/>
          <p:nvPr/>
        </p:nvGrpSpPr>
        <p:grpSpPr>
          <a:xfrm>
            <a:off x="7082503" y="3853953"/>
            <a:ext cx="2671437" cy="1173856"/>
            <a:chOff x="4972424" y="3815796"/>
            <a:chExt cx="1745616" cy="765215"/>
          </a:xfrm>
        </p:grpSpPr>
        <p:pic>
          <p:nvPicPr>
            <p:cNvPr id="3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2424" y="3815796"/>
              <a:ext cx="778929" cy="765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圆角矩形 33"/>
            <p:cNvSpPr/>
            <p:nvPr/>
          </p:nvSpPr>
          <p:spPr>
            <a:xfrm>
              <a:off x="5604587" y="3943739"/>
              <a:ext cx="1113453" cy="501178"/>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dirty="0" smtClean="0"/>
                <a:t>cache</a:t>
              </a:r>
              <a:endParaRPr lang="zh-CN" altLang="en-US" dirty="0"/>
            </a:p>
          </p:txBody>
        </p:sp>
      </p:grpSp>
      <p:grpSp>
        <p:nvGrpSpPr>
          <p:cNvPr id="35" name="组合 34"/>
          <p:cNvGrpSpPr/>
          <p:nvPr/>
        </p:nvGrpSpPr>
        <p:grpSpPr>
          <a:xfrm>
            <a:off x="6809830" y="5494871"/>
            <a:ext cx="4697607" cy="1118090"/>
            <a:chOff x="5361888" y="5480711"/>
            <a:chExt cx="3116528" cy="757685"/>
          </a:xfrm>
        </p:grpSpPr>
        <p:pic>
          <p:nvPicPr>
            <p:cNvPr id="3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1888" y="5480711"/>
              <a:ext cx="662578" cy="75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圆角矩形 37"/>
            <p:cNvSpPr/>
            <p:nvPr/>
          </p:nvSpPr>
          <p:spPr>
            <a:xfrm>
              <a:off x="5987146" y="5673012"/>
              <a:ext cx="2491270" cy="431479"/>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dirty="0" smtClean="0"/>
                <a:t>Storage</a:t>
              </a:r>
              <a:endParaRPr lang="zh-CN" altLang="en-US" dirty="0"/>
            </a:p>
          </p:txBody>
        </p:sp>
      </p:grpSp>
      <p:sp>
        <p:nvSpPr>
          <p:cNvPr id="4" name="下箭头 3"/>
          <p:cNvSpPr/>
          <p:nvPr/>
        </p:nvSpPr>
        <p:spPr>
          <a:xfrm>
            <a:off x="2059755" y="2868554"/>
            <a:ext cx="726476" cy="1133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下箭头 46"/>
          <p:cNvSpPr/>
          <p:nvPr/>
        </p:nvSpPr>
        <p:spPr>
          <a:xfrm>
            <a:off x="8158267" y="2874174"/>
            <a:ext cx="726476" cy="113392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下箭头 47"/>
          <p:cNvSpPr/>
          <p:nvPr/>
        </p:nvSpPr>
        <p:spPr>
          <a:xfrm>
            <a:off x="8521505" y="4819038"/>
            <a:ext cx="726476" cy="959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下箭头 48"/>
          <p:cNvSpPr/>
          <p:nvPr/>
        </p:nvSpPr>
        <p:spPr>
          <a:xfrm rot="10800000">
            <a:off x="10321136" y="3044413"/>
            <a:ext cx="726476" cy="265976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下箭头 50"/>
          <p:cNvSpPr/>
          <p:nvPr/>
        </p:nvSpPr>
        <p:spPr>
          <a:xfrm rot="10800000">
            <a:off x="2953940" y="2868554"/>
            <a:ext cx="726476" cy="107283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下箭头 51"/>
          <p:cNvSpPr/>
          <p:nvPr/>
        </p:nvSpPr>
        <p:spPr>
          <a:xfrm>
            <a:off x="2515280" y="4771296"/>
            <a:ext cx="270951" cy="959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下箭头 52"/>
          <p:cNvSpPr/>
          <p:nvPr/>
        </p:nvSpPr>
        <p:spPr>
          <a:xfrm rot="10800000">
            <a:off x="4244858" y="2953433"/>
            <a:ext cx="181618" cy="265977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燕尾形箭头 4"/>
          <p:cNvSpPr/>
          <p:nvPr/>
        </p:nvSpPr>
        <p:spPr>
          <a:xfrm>
            <a:off x="4953836" y="3941386"/>
            <a:ext cx="1718533" cy="768818"/>
          </a:xfrm>
          <a:prstGeom prst="notch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爆炸形 2 5"/>
          <p:cNvSpPr/>
          <p:nvPr/>
        </p:nvSpPr>
        <p:spPr>
          <a:xfrm rot="465950">
            <a:off x="8281428" y="3827025"/>
            <a:ext cx="1348437" cy="1189000"/>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353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x_1@4x.png" descr="x_1@4x.png"/>
          <p:cNvPicPr>
            <a:picLocks noChangeAspect="1"/>
          </p:cNvPicPr>
          <p:nvPr/>
        </p:nvPicPr>
        <p:blipFill>
          <a:blip r:embed="rId9"/>
          <a:stretch>
            <a:fillRect/>
          </a:stretch>
        </p:blipFill>
        <p:spPr>
          <a:xfrm>
            <a:off x="510038" y="593266"/>
            <a:ext cx="382829" cy="450196"/>
          </a:xfrm>
          <a:prstGeom prst="rect">
            <a:avLst/>
          </a:prstGeom>
          <a:ln w="12700">
            <a:miter lim="400000"/>
            <a:headEnd/>
            <a:tailEnd/>
          </a:ln>
        </p:spPr>
      </p:pic>
      <p:sp>
        <p:nvSpPr>
          <p:cNvPr id="82" name="文本框 81"/>
          <p:cNvSpPr txBox="1"/>
          <p:nvPr/>
        </p:nvSpPr>
        <p:spPr>
          <a:xfrm>
            <a:off x="1099979" y="632778"/>
            <a:ext cx="5232400" cy="4197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25400" tIns="25400" rIns="25400" bIns="25400" numCol="1" spcCol="38100" rtlCol="0" anchor="t" forceAA="0">
            <a:spAutoFit/>
          </a:bodyPr>
          <a:lstStyle/>
          <a:p>
            <a:pPr marL="0" marR="0" indent="0" algn="l" defTabSz="2437765" rtl="0" fontAlgn="auto" latinLnBrk="0" hangingPunct="0">
              <a:lnSpc>
                <a:spcPct val="100000"/>
              </a:lnSpc>
              <a:spcBef>
                <a:spcPts val="0"/>
              </a:spcBef>
              <a:spcAft>
                <a:spcPts val="0"/>
              </a:spcAft>
              <a:buClrTx/>
              <a:buSzTx/>
              <a:buFontTx/>
              <a:buNone/>
            </a:pPr>
            <a:r>
              <a:rPr lang="zh-CN" altLang="en-US" sz="2400" smtClean="0">
                <a:solidFill>
                  <a:srgbClr val="04AE6B"/>
                </a:solidFill>
                <a:latin typeface="微软雅黑" panose="020B0503020204020204" pitchFamily="34" charset="-122"/>
                <a:ea typeface="微软雅黑" panose="020B0503020204020204" pitchFamily="34" charset="-122"/>
                <a:sym typeface="Arial" panose="020B0604020202090204" pitchFamily="34" charset="0"/>
              </a:rPr>
              <a:t>定制化：</a:t>
            </a:r>
            <a:r>
              <a:rPr lang="zh-CN" altLang="en-US" sz="2400" smtClean="0">
                <a:solidFill>
                  <a:srgbClr val="04AE6B"/>
                </a:solidFill>
                <a:latin typeface="微软雅黑" panose="020B0503020204020204" pitchFamily="34" charset="-122"/>
                <a:ea typeface="微软雅黑" panose="020B0503020204020204" pitchFamily="34" charset="-122"/>
                <a:sym typeface="+mn-lt"/>
              </a:rPr>
              <a:t>能力模型评估，实现因材施教</a:t>
            </a:r>
            <a:endParaRPr lang="zh-CN" altLang="en-US" sz="2400" smtClean="0">
              <a:solidFill>
                <a:schemeClr val="tx1">
                  <a:lumMod val="85000"/>
                  <a:lumOff val="15000"/>
                </a:schemeClr>
              </a:solidFill>
              <a:latin typeface="微软雅黑" panose="020B0503020204020204" pitchFamily="34" charset="-122"/>
              <a:ea typeface="微软雅黑" panose="020B0503020204020204" pitchFamily="34" charset="-122"/>
              <a:sym typeface="Arial" panose="020B0604020202090204" pitchFamily="34" charset="0"/>
            </a:endParaRPr>
          </a:p>
        </p:txBody>
      </p:sp>
      <p:sp>
        <p:nvSpPr>
          <p:cNvPr id="28" name="文本框 27"/>
          <p:cNvSpPr txBox="1"/>
          <p:nvPr>
            <p:custDataLst>
              <p:tags r:id="rId1"/>
            </p:custDataLst>
          </p:nvPr>
        </p:nvSpPr>
        <p:spPr>
          <a:xfrm>
            <a:off x="771890" y="4537844"/>
            <a:ext cx="5470245" cy="509263"/>
          </a:xfrm>
          <a:prstGeom prst="rect">
            <a:avLst/>
          </a:prstGeom>
          <a:noFill/>
        </p:spPr>
        <p:txBody>
          <a:bodyPr wrap="square" lIns="45720" tIns="22860" rIns="45720" bIns="0" rtlCol="0" anchor="b"/>
          <a:lstStyle/>
          <a:p>
            <a:pPr algn="l">
              <a:lnSpc>
                <a:spcPct val="120000"/>
              </a:lnSpc>
            </a:pPr>
            <a:r>
              <a:rPr lang="zh-CN" altLang="en-US" sz="2400" spc="300">
                <a:solidFill>
                  <a:schemeClr val="accent1">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为你定制化课程</a:t>
            </a:r>
          </a:p>
          <a:p>
            <a:pPr algn="l">
              <a:lnSpc>
                <a:spcPct val="120000"/>
              </a:lnSpc>
            </a:pPr>
            <a:r>
              <a:rPr lang="zh-CN" altLang="en-US" sz="2400" spc="300">
                <a:solidFill>
                  <a:srgbClr val="FF0000"/>
                </a:solidFill>
                <a:latin typeface="微软雅黑" panose="020B0503020204020204" pitchFamily="34" charset="-122"/>
                <a:ea typeface="微软雅黑" panose="020B0503020204020204" pitchFamily="34" charset="-122"/>
                <a:cs typeface="+mn-ea"/>
                <a:sym typeface="Arial" panose="020B0604020202090204" pitchFamily="34" charset="0"/>
              </a:rPr>
              <a:t>（给你百战百胜的学习方案）</a:t>
            </a:r>
            <a:r>
              <a:rPr lang="zh-CN" altLang="en-US" sz="2400" spc="300">
                <a:solidFill>
                  <a:schemeClr val="accent1">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a:t>
            </a:r>
          </a:p>
        </p:txBody>
      </p:sp>
      <p:sp>
        <p:nvSpPr>
          <p:cNvPr id="29" name="矩形 28"/>
          <p:cNvSpPr/>
          <p:nvPr>
            <p:custDataLst>
              <p:tags r:id="rId2"/>
            </p:custDataLst>
          </p:nvPr>
        </p:nvSpPr>
        <p:spPr>
          <a:xfrm>
            <a:off x="771890" y="5232630"/>
            <a:ext cx="5470245" cy="470089"/>
          </a:xfrm>
          <a:prstGeom prst="rect">
            <a:avLst/>
          </a:prstGeom>
        </p:spPr>
        <p:txBody>
          <a:bodyPr wrap="square" lIns="45720" tIns="0" rIns="45720" bIns="22860" anchor="t">
            <a:noAutofit/>
          </a:bodyPr>
          <a:lstStyle/>
          <a:p>
            <a:pPr algn="l">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rPr>
              <a:t>因人定课，千人千面，依据测评结果</a:t>
            </a:r>
          </a:p>
          <a:p>
            <a:pPr algn="l">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rPr>
              <a:t>精准匹配 A、B、C 三种学习方案供学员自行选择</a:t>
            </a:r>
            <a:endParaRPr kumimoji="0" lang="zh-CN" altLang="en-US" b="0" i="0" u="none" strike="noStrike" cap="none" spc="0" normalizeH="0" baseline="0">
              <a:ln>
                <a:noFill/>
              </a:ln>
              <a:solidFill>
                <a:srgbClr val="5E5E5E"/>
              </a:solidFill>
              <a:effectLst/>
              <a:uFillTx/>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endParaRPr>
          </a:p>
          <a:p>
            <a:pPr algn="l">
              <a:lnSpc>
                <a:spcPct val="120000"/>
              </a:lnSpc>
            </a:pPr>
            <a:endParaRPr kumimoji="0" lang="zh-CN" altLang="en-US" b="0" i="0" u="none" strike="noStrike" cap="none" spc="0" normalizeH="0" baseline="0">
              <a:ln>
                <a:noFill/>
              </a:ln>
              <a:solidFill>
                <a:srgbClr val="5E5E5E"/>
              </a:solidFill>
              <a:effectLst/>
              <a:uFillTx/>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endParaRPr>
          </a:p>
        </p:txBody>
      </p:sp>
      <p:sp>
        <p:nvSpPr>
          <p:cNvPr id="31" name="文本框 30"/>
          <p:cNvSpPr txBox="1"/>
          <p:nvPr>
            <p:custDataLst>
              <p:tags r:id="rId3"/>
            </p:custDataLst>
          </p:nvPr>
        </p:nvSpPr>
        <p:spPr>
          <a:xfrm>
            <a:off x="771890" y="1704662"/>
            <a:ext cx="5470245" cy="509263"/>
          </a:xfrm>
          <a:prstGeom prst="rect">
            <a:avLst/>
          </a:prstGeom>
          <a:noFill/>
        </p:spPr>
        <p:txBody>
          <a:bodyPr wrap="square" lIns="45720" tIns="22860" rIns="45720" bIns="0" rtlCol="0" anchor="b">
            <a:normAutofit/>
          </a:bodyPr>
          <a:lstStyle/>
          <a:p>
            <a:pPr algn="l">
              <a:lnSpc>
                <a:spcPct val="120000"/>
              </a:lnSpc>
            </a:pPr>
            <a:r>
              <a:rPr lang="zh-CN" altLang="en-US" sz="2400" spc="300">
                <a:solidFill>
                  <a:schemeClr val="accent1">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能力评估报告</a:t>
            </a:r>
            <a:r>
              <a:rPr lang="zh-CN" altLang="en-US" sz="2400" spc="300">
                <a:solidFill>
                  <a:srgbClr val="FF0000"/>
                </a:solidFill>
                <a:latin typeface="微软雅黑" panose="020B0503020204020204" pitchFamily="34" charset="-122"/>
                <a:ea typeface="微软雅黑" panose="020B0503020204020204" pitchFamily="34" charset="-122"/>
                <a:cs typeface="+mn-ea"/>
                <a:sym typeface="Arial" panose="020B0604020202090204" pitchFamily="34" charset="0"/>
              </a:rPr>
              <a:t>（知己）</a:t>
            </a:r>
            <a:r>
              <a:rPr lang="zh-CN" altLang="en-US" sz="2400" spc="300">
                <a:solidFill>
                  <a:schemeClr val="accent1">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a:t>
            </a:r>
          </a:p>
        </p:txBody>
      </p:sp>
      <p:sp>
        <p:nvSpPr>
          <p:cNvPr id="32" name="矩形 31"/>
          <p:cNvSpPr/>
          <p:nvPr>
            <p:custDataLst>
              <p:tags r:id="rId4"/>
            </p:custDataLst>
          </p:nvPr>
        </p:nvSpPr>
        <p:spPr>
          <a:xfrm>
            <a:off x="771890" y="2303563"/>
            <a:ext cx="5470245" cy="470089"/>
          </a:xfrm>
          <a:prstGeom prst="rect">
            <a:avLst/>
          </a:prstGeom>
        </p:spPr>
        <p:txBody>
          <a:bodyPr wrap="square" lIns="45720" tIns="0" rIns="45720" bIns="22860" anchor="t">
            <a:noAutofit/>
          </a:bodyPr>
          <a:lstStyle/>
          <a:p>
            <a:pPr algn="l">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rPr>
              <a:t>配备讲师点评，让你明确自身薄弱项和提升方向 </a:t>
            </a:r>
            <a:endParaRPr kumimoji="0" lang="zh-CN" altLang="en-US" b="0" i="0" u="none" strike="noStrike" cap="none" spc="0" normalizeH="0" baseline="0">
              <a:ln>
                <a:noFill/>
              </a:ln>
              <a:solidFill>
                <a:srgbClr val="5E5E5E"/>
              </a:solidFill>
              <a:effectLst/>
              <a:uFillTx/>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endParaRPr>
          </a:p>
          <a:p>
            <a:pPr algn="l">
              <a:lnSpc>
                <a:spcPct val="120000"/>
              </a:lnSpc>
            </a:pPr>
            <a:endParaRPr kumimoji="0" lang="zh-CN" altLang="en-US" b="0" i="0" u="none" strike="noStrike" cap="none" spc="0" normalizeH="0" baseline="0">
              <a:ln>
                <a:noFill/>
              </a:ln>
              <a:solidFill>
                <a:srgbClr val="5E5E5E"/>
              </a:solidFill>
              <a:effectLst/>
              <a:uFillTx/>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endParaRPr>
          </a:p>
        </p:txBody>
      </p:sp>
      <p:sp>
        <p:nvSpPr>
          <p:cNvPr id="34" name="文本框 33"/>
          <p:cNvSpPr txBox="1"/>
          <p:nvPr>
            <p:custDataLst>
              <p:tags r:id="rId5"/>
            </p:custDataLst>
          </p:nvPr>
        </p:nvSpPr>
        <p:spPr>
          <a:xfrm>
            <a:off x="771890" y="2893922"/>
            <a:ext cx="5470245" cy="509263"/>
          </a:xfrm>
          <a:prstGeom prst="rect">
            <a:avLst/>
          </a:prstGeom>
          <a:noFill/>
        </p:spPr>
        <p:txBody>
          <a:bodyPr wrap="square" lIns="45720" tIns="22860" rIns="45720" bIns="0" rtlCol="0" anchor="b">
            <a:normAutofit/>
          </a:bodyPr>
          <a:lstStyle/>
          <a:p>
            <a:pPr algn="l">
              <a:lnSpc>
                <a:spcPct val="120000"/>
              </a:lnSpc>
            </a:pPr>
            <a:r>
              <a:rPr lang="zh-CN" altLang="en-US" sz="2400" spc="300">
                <a:solidFill>
                  <a:schemeClr val="accent1">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测评结果排名</a:t>
            </a:r>
            <a:r>
              <a:rPr lang="zh-CN" altLang="en-US" sz="2400" spc="300">
                <a:solidFill>
                  <a:srgbClr val="FF0000"/>
                </a:solidFill>
                <a:latin typeface="微软雅黑" panose="020B0503020204020204" pitchFamily="34" charset="-122"/>
                <a:ea typeface="微软雅黑" panose="020B0503020204020204" pitchFamily="34" charset="-122"/>
                <a:cs typeface="+mn-ea"/>
                <a:sym typeface="Arial" panose="020B0604020202090204" pitchFamily="34" charset="0"/>
              </a:rPr>
              <a:t>（知彼）</a:t>
            </a:r>
            <a:r>
              <a:rPr lang="zh-CN" altLang="en-US" sz="2400" spc="300">
                <a:solidFill>
                  <a:schemeClr val="accent1">
                    <a:lumMod val="75000"/>
                  </a:schemeClr>
                </a:solidFill>
                <a:latin typeface="微软雅黑" panose="020B0503020204020204" pitchFamily="34" charset="-122"/>
                <a:ea typeface="微软雅黑" panose="020B0503020204020204" pitchFamily="34" charset="-122"/>
                <a:cs typeface="+mn-ea"/>
                <a:sym typeface="Arial" panose="020B0604020202090204" pitchFamily="34" charset="0"/>
              </a:rPr>
              <a:t>：</a:t>
            </a:r>
          </a:p>
        </p:txBody>
      </p:sp>
      <p:sp>
        <p:nvSpPr>
          <p:cNvPr id="35" name="矩形 34"/>
          <p:cNvSpPr/>
          <p:nvPr>
            <p:custDataLst>
              <p:tags r:id="rId6"/>
            </p:custDataLst>
          </p:nvPr>
        </p:nvSpPr>
        <p:spPr>
          <a:xfrm>
            <a:off x="771890" y="3488379"/>
            <a:ext cx="5470245" cy="470089"/>
          </a:xfrm>
          <a:prstGeom prst="rect">
            <a:avLst/>
          </a:prstGeom>
        </p:spPr>
        <p:txBody>
          <a:bodyPr wrap="square" lIns="45720" tIns="0" rIns="45720" bIns="22860" anchor="t">
            <a:normAutofit/>
          </a:bodyPr>
          <a:lstStyle/>
          <a:p>
            <a:pPr algn="l">
              <a:lnSpc>
                <a:spcPct val="120000"/>
              </a:lnSpc>
            </a:pPr>
            <a:r>
              <a:rPr lang="zh-CN" altLang="en-US">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rPr>
              <a:t>生成分数与排名，作为行业内能力水平及层次参考 </a:t>
            </a:r>
            <a:endParaRPr lang="zh-CN" altLang="en-US" spc="150">
              <a:latin typeface="微软雅黑" panose="020B0503020204020204" pitchFamily="34" charset="-122"/>
              <a:ea typeface="微软雅黑" panose="020B0503020204020204" pitchFamily="34" charset="-122"/>
              <a:cs typeface="微软雅黑" panose="020B0503020204020204" pitchFamily="34" charset="-122"/>
              <a:sym typeface="Helvetica Neue" panose="02000503000000020004"/>
            </a:endParaRPr>
          </a:p>
        </p:txBody>
      </p:sp>
      <p:pic>
        <p:nvPicPr>
          <p:cNvPr id="5" name="图片 4" descr="能力模型评估"/>
          <p:cNvPicPr>
            <a:picLocks noChangeAspect="1"/>
          </p:cNvPicPr>
          <p:nvPr/>
        </p:nvPicPr>
        <p:blipFill>
          <a:blip r:embed="rId10"/>
          <a:stretch>
            <a:fillRect/>
          </a:stretch>
        </p:blipFill>
        <p:spPr>
          <a:xfrm>
            <a:off x="7096760" y="593090"/>
            <a:ext cx="4353560" cy="5532120"/>
          </a:xfrm>
          <a:prstGeom prst="rect">
            <a:avLst/>
          </a:prstGeom>
        </p:spPr>
      </p:pic>
      <p:sp>
        <p:nvSpPr>
          <p:cNvPr id="2" name="文本框 1"/>
          <p:cNvSpPr txBox="1"/>
          <p:nvPr/>
        </p:nvSpPr>
        <p:spPr>
          <a:xfrm>
            <a:off x="1099185" y="1121728"/>
            <a:ext cx="5142230" cy="3473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dist" defTabSz="2437765"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FF0000"/>
                </a:solidFill>
                <a:effectLst/>
                <a:uFillTx/>
                <a:latin typeface="+mn-lt"/>
                <a:ea typeface="+mn-ea"/>
                <a:cs typeface="+mn-cs"/>
                <a:sym typeface="Helvetica Neue" panose="02000503000000020004"/>
              </a:rPr>
              <a:t>找你的职业规划老师，领取能力模型评估链接</a:t>
            </a:r>
          </a:p>
        </p:txBody>
      </p:sp>
    </p:spTree>
    <p:extLst>
      <p:ext uri="{BB962C8B-B14F-4D97-AF65-F5344CB8AC3E}">
        <p14:creationId xmlns:p14="http://schemas.microsoft.com/office/powerpoint/2010/main" val="3224305358"/>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能力雷达图"/>
          <p:cNvPicPr>
            <a:picLocks noChangeAspect="1"/>
          </p:cNvPicPr>
          <p:nvPr/>
        </p:nvPicPr>
        <p:blipFill>
          <a:blip r:embed="rId3"/>
          <a:stretch>
            <a:fillRect/>
          </a:stretch>
        </p:blipFill>
        <p:spPr>
          <a:xfrm>
            <a:off x="-272415" y="756285"/>
            <a:ext cx="6592570" cy="5162550"/>
          </a:xfrm>
          <a:prstGeom prst="rect">
            <a:avLst/>
          </a:prstGeom>
        </p:spPr>
      </p:pic>
      <p:pic>
        <p:nvPicPr>
          <p:cNvPr id="8" name="图片 7" descr="测评结果页"/>
          <p:cNvPicPr>
            <a:picLocks noChangeAspect="1"/>
          </p:cNvPicPr>
          <p:nvPr/>
        </p:nvPicPr>
        <p:blipFill>
          <a:blip r:embed="rId4"/>
          <a:stretch>
            <a:fillRect/>
          </a:stretch>
        </p:blipFill>
        <p:spPr>
          <a:xfrm>
            <a:off x="6076950" y="0"/>
            <a:ext cx="6115050" cy="6965315"/>
          </a:xfrm>
          <a:prstGeom prst="rect">
            <a:avLst/>
          </a:prstGeom>
        </p:spPr>
      </p:pic>
      <p:sp>
        <p:nvSpPr>
          <p:cNvPr id="2" name="文本框 1"/>
          <p:cNvSpPr txBox="1"/>
          <p:nvPr/>
        </p:nvSpPr>
        <p:spPr>
          <a:xfrm>
            <a:off x="537845" y="395288"/>
            <a:ext cx="5142230" cy="3473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dist" defTabSz="2437765" rtl="0" fontAlgn="auto" latinLnBrk="0" hangingPunct="0">
              <a:lnSpc>
                <a:spcPct val="100000"/>
              </a:lnSpc>
              <a:spcBef>
                <a:spcPts val="0"/>
              </a:spcBef>
              <a:spcAft>
                <a:spcPts val="0"/>
              </a:spcAft>
              <a:buClrTx/>
              <a:buSzTx/>
              <a:buFontTx/>
              <a:buNone/>
            </a:pPr>
            <a:r>
              <a:rPr kumimoji="0" lang="zh-CN" altLang="en-US" sz="1600" b="0" i="0" u="none" strike="noStrike" cap="none" spc="0" normalizeH="0" baseline="0">
                <a:ln>
                  <a:noFill/>
                </a:ln>
                <a:solidFill>
                  <a:srgbClr val="FF0000"/>
                </a:solidFill>
                <a:effectLst/>
                <a:uFillTx/>
                <a:latin typeface="+mn-lt"/>
                <a:ea typeface="+mn-ea"/>
                <a:cs typeface="+mn-cs"/>
                <a:sym typeface="Helvetica Neue" panose="02000503000000020004"/>
              </a:rPr>
              <a:t>找你的职业规划老师，领取能力模型评估链接</a:t>
            </a:r>
          </a:p>
        </p:txBody>
      </p:sp>
    </p:spTree>
    <p:extLst>
      <p:ext uri="{BB962C8B-B14F-4D97-AF65-F5344CB8AC3E}">
        <p14:creationId xmlns:p14="http://schemas.microsoft.com/office/powerpoint/2010/main" val="4214503636"/>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z="3000" dirty="0" smtClean="0">
                <a:latin typeface="微软雅黑" pitchFamily="34" charset="-122"/>
                <a:ea typeface="微软雅黑" pitchFamily="34" charset="-122"/>
              </a:rPr>
              <a:t>Day02</a:t>
            </a:r>
            <a:endParaRPr lang="zh-CN" altLang="en-US" sz="3000" dirty="0">
              <a:latin typeface="微软雅黑" pitchFamily="34" charset="-122"/>
              <a:ea typeface="微软雅黑" pitchFamily="34" charset="-122"/>
            </a:endParaRPr>
          </a:p>
        </p:txBody>
      </p:sp>
      <p:sp>
        <p:nvSpPr>
          <p:cNvPr id="46" name="文本占位符 3"/>
          <p:cNvSpPr>
            <a:spLocks noGrp="1"/>
          </p:cNvSpPr>
          <p:nvPr>
            <p:custDataLst>
              <p:tags r:id="rId1"/>
            </p:custDataLst>
          </p:nvPr>
        </p:nvSpPr>
        <p:spPr>
          <a:xfrm>
            <a:off x="1752805" y="1566883"/>
            <a:ext cx="6369313" cy="617060"/>
          </a:xfrm>
          <a:prstGeom prst="rect">
            <a:avLst/>
          </a:prstGeom>
        </p:spPr>
        <p:txBody>
          <a:bodyPr vert="horz" lIns="91440" tIns="45720" rIns="91440" bIns="45720" rtlCol="0" anchor="ctr">
            <a:normAutofit/>
          </a:bodyPr>
          <a:lstStyle>
            <a:lvl1pPr lvl="0">
              <a:buClrTx/>
              <a:buSzTx/>
              <a:buFont typeface="Arial" panose="020B0604020202090204" pitchFamily="34" charset="0"/>
              <a:defRPr sz="2400"/>
            </a:lvl1pPr>
            <a:lvl2pPr lvl="1">
              <a:buClrTx/>
              <a:buSzTx/>
              <a:buFont typeface="Arial" panose="020B0604020202090204" pitchFamily="34" charset="0"/>
              <a:defRPr sz="2000"/>
            </a:lvl2pPr>
            <a:lvl3pPr lvl="2">
              <a:buClrTx/>
              <a:buSzTx/>
              <a:buFont typeface="Arial" panose="020B0604020202090204" pitchFamily="34" charset="0"/>
              <a:defRPr sz="1800"/>
            </a:lvl3pPr>
            <a:lvl4pPr lvl="3">
              <a:buClrTx/>
              <a:buSzTx/>
              <a:buFont typeface="Arial" panose="020B0604020202090204" pitchFamily="34" charset="0"/>
              <a:defRPr sz="1600"/>
            </a:lvl4pPr>
            <a:lvl5pPr lvl="4">
              <a:buClrTx/>
              <a:buSzTx/>
              <a:buFont typeface="Arial" panose="020B0604020202090204" pitchFamily="34" charset="0"/>
              <a:defRPr sz="1600"/>
            </a:lvl5pPr>
          </a:lstStyle>
          <a:p>
            <a:pPr>
              <a:buSzPct val="100000"/>
            </a:pPr>
            <a:r>
              <a:rPr lang="zh-CN" altLang="en-US" dirty="0" smtClean="0">
                <a:solidFill>
                  <a:srgbClr val="01C75C"/>
                </a:solidFill>
                <a:latin typeface="微软雅黑" pitchFamily="34" charset="-122"/>
                <a:ea typeface="微软雅黑" pitchFamily="34" charset="-122"/>
              </a:rPr>
              <a:t>秒杀的解决方案</a:t>
            </a:r>
            <a:endParaRPr lang="zh-CN" altLang="en-US" dirty="0">
              <a:solidFill>
                <a:srgbClr val="01C75C"/>
              </a:solidFill>
              <a:latin typeface="微软雅黑" pitchFamily="34" charset="-122"/>
              <a:ea typeface="微软雅黑" pitchFamily="34" charset="-122"/>
            </a:endParaRPr>
          </a:p>
        </p:txBody>
      </p:sp>
      <p:sp>
        <p:nvSpPr>
          <p:cNvPr id="49" name="文本占位符 3"/>
          <p:cNvSpPr>
            <a:spLocks noGrp="1"/>
          </p:cNvSpPr>
          <p:nvPr>
            <p:custDataLst>
              <p:tags r:id="rId2"/>
            </p:custDataLst>
          </p:nvPr>
        </p:nvSpPr>
        <p:spPr>
          <a:xfrm>
            <a:off x="1842308" y="2781413"/>
            <a:ext cx="4684473" cy="616998"/>
          </a:xfrm>
          <a:prstGeom prst="rect">
            <a:avLst/>
          </a:prstGeom>
        </p:spPr>
        <p:txBody>
          <a:bodyPr vert="horz" lIns="91440" tIns="45720" rIns="91440" bIns="45720" rtlCol="0" anchor="ctr">
            <a:normAutofit/>
          </a:bodyPr>
          <a:lstStyle>
            <a:lvl1pPr lvl="0">
              <a:buClrTx/>
              <a:buSzTx/>
              <a:buFont typeface="Arial" panose="020B0604020202090204" pitchFamily="34" charset="0"/>
              <a:defRPr sz="2400"/>
            </a:lvl1pPr>
            <a:lvl2pPr lvl="1">
              <a:buClrTx/>
              <a:buSzTx/>
              <a:buFont typeface="Arial" panose="020B0604020202090204" pitchFamily="34" charset="0"/>
              <a:defRPr sz="2000"/>
            </a:lvl2pPr>
            <a:lvl3pPr lvl="2">
              <a:buClrTx/>
              <a:buSzTx/>
              <a:buFont typeface="Arial" panose="020B0604020202090204" pitchFamily="34" charset="0"/>
              <a:defRPr sz="1800"/>
            </a:lvl3pPr>
            <a:lvl4pPr lvl="3">
              <a:buClrTx/>
              <a:buSzTx/>
              <a:buFont typeface="Arial" panose="020B0604020202090204" pitchFamily="34" charset="0"/>
              <a:defRPr sz="1600"/>
            </a:lvl4pPr>
            <a:lvl5pPr lvl="4">
              <a:buClrTx/>
              <a:buSzTx/>
              <a:buFont typeface="Arial" panose="020B0604020202090204" pitchFamily="34" charset="0"/>
              <a:defRPr sz="1600"/>
            </a:lvl5pPr>
          </a:lstStyle>
          <a:p>
            <a:pPr lvl="0">
              <a:buSzPct val="100000"/>
            </a:pPr>
            <a:r>
              <a:rPr lang="zh-CN" altLang="en-US" dirty="0" smtClean="0">
                <a:solidFill>
                  <a:srgbClr val="01C75C"/>
                </a:solidFill>
                <a:latin typeface="微软雅黑" pitchFamily="34" charset="-122"/>
                <a:ea typeface="微软雅黑" pitchFamily="34" charset="-122"/>
                <a:sym typeface="+mn-ea"/>
              </a:rPr>
              <a:t>热点</a:t>
            </a:r>
            <a:r>
              <a:rPr lang="en-US" altLang="zh-CN" dirty="0" smtClean="0">
                <a:solidFill>
                  <a:srgbClr val="01C75C"/>
                </a:solidFill>
                <a:latin typeface="微软雅黑" pitchFamily="34" charset="-122"/>
                <a:ea typeface="微软雅黑" pitchFamily="34" charset="-122"/>
                <a:sym typeface="+mn-ea"/>
              </a:rPr>
              <a:t>Key</a:t>
            </a:r>
            <a:r>
              <a:rPr lang="zh-CN" altLang="en-US" dirty="0" smtClean="0">
                <a:solidFill>
                  <a:srgbClr val="01C75C"/>
                </a:solidFill>
                <a:latin typeface="微软雅黑" pitchFamily="34" charset="-122"/>
                <a:ea typeface="微软雅黑" pitchFamily="34" charset="-122"/>
                <a:sym typeface="+mn-ea"/>
              </a:rPr>
              <a:t>重建方案</a:t>
            </a:r>
            <a:endParaRPr lang="zh-CN" altLang="en-US" dirty="0">
              <a:solidFill>
                <a:srgbClr val="01C75C"/>
              </a:solidFill>
              <a:latin typeface="微软雅黑" pitchFamily="34" charset="-122"/>
              <a:ea typeface="微软雅黑" pitchFamily="34" charset="-122"/>
              <a:sym typeface="+mn-ea"/>
            </a:endParaRPr>
          </a:p>
        </p:txBody>
      </p:sp>
      <p:sp>
        <p:nvSpPr>
          <p:cNvPr id="6" name="立方体 5"/>
          <p:cNvSpPr/>
          <p:nvPr>
            <p:custDataLst>
              <p:tags r:id="rId3"/>
            </p:custDataLst>
          </p:nvPr>
        </p:nvSpPr>
        <p:spPr>
          <a:xfrm>
            <a:off x="1053108" y="1639460"/>
            <a:ext cx="436346" cy="436346"/>
          </a:xfrm>
          <a:prstGeom prst="cub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endParaRPr lang="zh-CN" altLang="en-US" sz="2000">
              <a:latin typeface="微软雅黑" pitchFamily="34" charset="-122"/>
              <a:ea typeface="微软雅黑" pitchFamily="34" charset="-122"/>
              <a:sym typeface="Arial" panose="020B0604020202090204" pitchFamily="34" charset="0"/>
            </a:endParaRPr>
          </a:p>
        </p:txBody>
      </p:sp>
      <p:sp>
        <p:nvSpPr>
          <p:cNvPr id="64" name="文本框 63"/>
          <p:cNvSpPr txBox="1"/>
          <p:nvPr>
            <p:custDataLst>
              <p:tags r:id="rId4"/>
            </p:custDataLst>
          </p:nvPr>
        </p:nvSpPr>
        <p:spPr>
          <a:xfrm>
            <a:off x="888318" y="1700808"/>
            <a:ext cx="699779" cy="349210"/>
          </a:xfrm>
          <a:prstGeom prst="rect">
            <a:avLst/>
          </a:prstGeom>
          <a:noFill/>
        </p:spPr>
        <p:txBody>
          <a:bodyPr wrap="square" lIns="91440" tIns="45720" rIns="91440" bIns="45720" rtlCol="0">
            <a:noAutofit/>
          </a:bodyPr>
          <a:lstStyle/>
          <a:p>
            <a:pPr algn="ctr"/>
            <a:r>
              <a:rPr lang="en-US" altLang="zh-CN" sz="2000" dirty="0">
                <a:solidFill>
                  <a:schemeClr val="bg1"/>
                </a:solidFill>
                <a:latin typeface="微软雅黑" pitchFamily="34" charset="-122"/>
                <a:ea typeface="微软雅黑" pitchFamily="34" charset="-122"/>
                <a:sym typeface="Arial" panose="020B0604020202090204" pitchFamily="34" charset="0"/>
              </a:rPr>
              <a:t>01</a:t>
            </a:r>
          </a:p>
        </p:txBody>
      </p:sp>
      <p:sp>
        <p:nvSpPr>
          <p:cNvPr id="7" name="立方体 6"/>
          <p:cNvSpPr/>
          <p:nvPr>
            <p:custDataLst>
              <p:tags r:id="rId5"/>
            </p:custDataLst>
          </p:nvPr>
        </p:nvSpPr>
        <p:spPr>
          <a:xfrm>
            <a:off x="1053108" y="2871739"/>
            <a:ext cx="436346" cy="436346"/>
          </a:xfrm>
          <a:prstGeom prst="cub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endParaRPr lang="zh-CN" altLang="en-US" sz="2000">
              <a:latin typeface="微软雅黑" pitchFamily="34" charset="-122"/>
              <a:ea typeface="微软雅黑" pitchFamily="34" charset="-122"/>
              <a:sym typeface="Arial" panose="020B0604020202090204" pitchFamily="34" charset="0"/>
            </a:endParaRPr>
          </a:p>
        </p:txBody>
      </p:sp>
      <p:sp>
        <p:nvSpPr>
          <p:cNvPr id="65" name="文本框 64"/>
          <p:cNvSpPr txBox="1"/>
          <p:nvPr>
            <p:custDataLst>
              <p:tags r:id="rId6"/>
            </p:custDataLst>
          </p:nvPr>
        </p:nvSpPr>
        <p:spPr>
          <a:xfrm>
            <a:off x="888318" y="2932290"/>
            <a:ext cx="699779" cy="349210"/>
          </a:xfrm>
          <a:prstGeom prst="rect">
            <a:avLst/>
          </a:prstGeom>
          <a:noFill/>
        </p:spPr>
        <p:txBody>
          <a:bodyPr wrap="square" lIns="91440" tIns="45720" rIns="91440" bIns="45720" rtlCol="0">
            <a:noAutofit/>
          </a:bodyPr>
          <a:lstStyle/>
          <a:p>
            <a:pPr algn="ctr"/>
            <a:r>
              <a:rPr lang="en-US" altLang="zh-CN" sz="2000" dirty="0">
                <a:solidFill>
                  <a:schemeClr val="bg1"/>
                </a:solidFill>
                <a:latin typeface="微软雅黑" pitchFamily="34" charset="-122"/>
                <a:ea typeface="微软雅黑" pitchFamily="34" charset="-122"/>
                <a:sym typeface="Arial" panose="020B0604020202090204" pitchFamily="34" charset="0"/>
              </a:rPr>
              <a:t>02</a:t>
            </a:r>
          </a:p>
        </p:txBody>
      </p:sp>
      <p:sp>
        <p:nvSpPr>
          <p:cNvPr id="8" name="立方体 7"/>
          <p:cNvSpPr/>
          <p:nvPr>
            <p:custDataLst>
              <p:tags r:id="rId7"/>
            </p:custDataLst>
          </p:nvPr>
        </p:nvSpPr>
        <p:spPr>
          <a:xfrm>
            <a:off x="1053108" y="4113770"/>
            <a:ext cx="436346" cy="436346"/>
          </a:xfrm>
          <a:prstGeom prst="cub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noAutofit/>
          </a:bodyPr>
          <a:lstStyle/>
          <a:p>
            <a:pPr algn="ctr"/>
            <a:endParaRPr lang="zh-CN" altLang="en-US" sz="2000">
              <a:latin typeface="微软雅黑" pitchFamily="34" charset="-122"/>
              <a:ea typeface="微软雅黑" pitchFamily="34" charset="-122"/>
              <a:sym typeface="Arial" panose="020B0604020202090204" pitchFamily="34" charset="0"/>
            </a:endParaRPr>
          </a:p>
        </p:txBody>
      </p:sp>
      <p:sp>
        <p:nvSpPr>
          <p:cNvPr id="66" name="文本框 65"/>
          <p:cNvSpPr txBox="1"/>
          <p:nvPr>
            <p:custDataLst>
              <p:tags r:id="rId8"/>
            </p:custDataLst>
          </p:nvPr>
        </p:nvSpPr>
        <p:spPr>
          <a:xfrm>
            <a:off x="888318" y="4180115"/>
            <a:ext cx="699779" cy="349210"/>
          </a:xfrm>
          <a:prstGeom prst="rect">
            <a:avLst/>
          </a:prstGeom>
          <a:noFill/>
        </p:spPr>
        <p:txBody>
          <a:bodyPr wrap="square" lIns="91440" tIns="45720" rIns="91440" bIns="45720" rtlCol="0">
            <a:noAutofit/>
          </a:bodyPr>
          <a:lstStyle/>
          <a:p>
            <a:pPr algn="ctr"/>
            <a:r>
              <a:rPr lang="en-US" altLang="zh-CN" sz="2000" dirty="0">
                <a:solidFill>
                  <a:schemeClr val="bg1"/>
                </a:solidFill>
                <a:latin typeface="微软雅黑" pitchFamily="34" charset="-122"/>
                <a:ea typeface="微软雅黑" pitchFamily="34" charset="-122"/>
                <a:sym typeface="Arial" panose="020B0604020202090204" pitchFamily="34" charset="0"/>
              </a:rPr>
              <a:t>03</a:t>
            </a:r>
          </a:p>
        </p:txBody>
      </p:sp>
      <p:sp>
        <p:nvSpPr>
          <p:cNvPr id="18" name="文本占位符 3"/>
          <p:cNvSpPr>
            <a:spLocks noGrp="1"/>
          </p:cNvSpPr>
          <p:nvPr>
            <p:custDataLst>
              <p:tags r:id="rId9"/>
            </p:custDataLst>
          </p:nvPr>
        </p:nvSpPr>
        <p:spPr>
          <a:xfrm>
            <a:off x="1842308" y="4046190"/>
            <a:ext cx="5697617" cy="617060"/>
          </a:xfrm>
          <a:prstGeom prst="rect">
            <a:avLst/>
          </a:prstGeom>
        </p:spPr>
        <p:txBody>
          <a:bodyPr vert="horz" lIns="91440" tIns="45720" rIns="91440" bIns="45720" rtlCol="0" anchor="ctr">
            <a:normAutofit/>
          </a:bodyPr>
          <a:lstStyle>
            <a:lvl1pPr lvl="0">
              <a:buClrTx/>
              <a:buSzTx/>
              <a:buFont typeface="Arial" panose="020B0604020202090204" pitchFamily="34" charset="0"/>
              <a:defRPr sz="2400"/>
            </a:lvl1pPr>
            <a:lvl2pPr lvl="1">
              <a:buClrTx/>
              <a:buSzTx/>
              <a:buFont typeface="Arial" panose="020B0604020202090204" pitchFamily="34" charset="0"/>
              <a:defRPr sz="2000"/>
            </a:lvl2pPr>
            <a:lvl3pPr lvl="2">
              <a:buClrTx/>
              <a:buSzTx/>
              <a:buFont typeface="Arial" panose="020B0604020202090204" pitchFamily="34" charset="0"/>
              <a:defRPr sz="1800"/>
            </a:lvl3pPr>
            <a:lvl4pPr lvl="3">
              <a:buClrTx/>
              <a:buSzTx/>
              <a:buFont typeface="Arial" panose="020B0604020202090204" pitchFamily="34" charset="0"/>
              <a:defRPr sz="1600"/>
            </a:lvl4pPr>
            <a:lvl5pPr lvl="4">
              <a:buClrTx/>
              <a:buSzTx/>
              <a:buFont typeface="Arial" panose="020B0604020202090204" pitchFamily="34" charset="0"/>
              <a:defRPr sz="1600"/>
            </a:lvl5pPr>
          </a:lstStyle>
          <a:p>
            <a:pPr>
              <a:buSzPct val="100000"/>
            </a:pPr>
            <a:r>
              <a:rPr lang="zh-CN" altLang="en-US" dirty="0">
                <a:solidFill>
                  <a:srgbClr val="01C75C"/>
                </a:solidFill>
                <a:latin typeface="微软雅黑" pitchFamily="34" charset="-122"/>
                <a:ea typeface="微软雅黑" pitchFamily="34" charset="-122"/>
              </a:rPr>
              <a:t>运维经验分享</a:t>
            </a:r>
          </a:p>
        </p:txBody>
      </p:sp>
    </p:spTree>
    <p:extLst>
      <p:ext uri="{BB962C8B-B14F-4D97-AF65-F5344CB8AC3E}">
        <p14:creationId xmlns:p14="http://schemas.microsoft.com/office/powerpoint/2010/main" val="13964295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0" dirty="0" smtClean="0">
                <a:solidFill>
                  <a:schemeClr val="tx1"/>
                </a:solidFill>
                <a:latin typeface="微软雅黑" pitchFamily="34" charset="-122"/>
                <a:ea typeface="微软雅黑" pitchFamily="34" charset="-122"/>
                <a:cs typeface="微软雅黑" pitchFamily="34" charset="-122"/>
                <a:sym typeface="+mn-ea"/>
              </a:rPr>
              <a:t>02.</a:t>
            </a:r>
            <a:r>
              <a:rPr lang="en-US" altLang="zh-CN" b="0" dirty="0" smtClean="0">
                <a:solidFill>
                  <a:schemeClr val="tx1"/>
                </a:solidFill>
                <a:latin typeface="微软雅黑" pitchFamily="34" charset="-122"/>
                <a:ea typeface="微软雅黑" pitchFamily="34" charset="-122"/>
                <a:cs typeface="微软雅黑" pitchFamily="34" charset="-122"/>
                <a:sym typeface="+mn-ea"/>
              </a:rPr>
              <a:t>Redis</a:t>
            </a:r>
            <a:r>
              <a:rPr lang="zh-CN" altLang="en-US" b="0" dirty="0" smtClean="0">
                <a:solidFill>
                  <a:schemeClr val="tx1"/>
                </a:solidFill>
                <a:latin typeface="微软雅黑" pitchFamily="34" charset="-122"/>
                <a:ea typeface="微软雅黑" pitchFamily="34" charset="-122"/>
                <a:cs typeface="微软雅黑" pitchFamily="34" charset="-122"/>
                <a:sym typeface="+mn-ea"/>
              </a:rPr>
              <a:t>基本数据类型内部编码</a:t>
            </a:r>
            <a:endParaRPr b="0" dirty="0">
              <a:solidFill>
                <a:schemeClr val="tx1"/>
              </a:solidFill>
              <a:latin typeface="微软雅黑" pitchFamily="34" charset="-122"/>
              <a:ea typeface="微软雅黑" pitchFamily="34" charset="-122"/>
              <a:cs typeface="微软雅黑" pitchFamily="34" charset="-122"/>
              <a:sym typeface="+mn-ea"/>
            </a:endParaRPr>
          </a:p>
        </p:txBody>
      </p:sp>
      <p:sp>
        <p:nvSpPr>
          <p:cNvPr id="8" name="文本框 7"/>
          <p:cNvSpPr txBox="1"/>
          <p:nvPr/>
        </p:nvSpPr>
        <p:spPr>
          <a:xfrm>
            <a:off x="5838190" y="2428240"/>
            <a:ext cx="995680" cy="583565"/>
          </a:xfrm>
          <a:prstGeom prst="rect">
            <a:avLst/>
          </a:prstGeom>
          <a:noFill/>
        </p:spPr>
        <p:txBody>
          <a:bodyPr wrap="none" rtlCol="0" anchor="t">
            <a:spAutoFit/>
          </a:bodyPr>
          <a:lstStyle/>
          <a:p>
            <a:r>
              <a:rPr lang="zh-CN" altLang="en-US" sz="3200" b="1">
                <a:solidFill>
                  <a:schemeClr val="bg1"/>
                </a:solidFill>
                <a:sym typeface="+mn-ea"/>
              </a:rPr>
              <a:t>订阅</a:t>
            </a:r>
          </a:p>
        </p:txBody>
      </p:sp>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619" y="1063950"/>
            <a:ext cx="6297833" cy="536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585" y="941128"/>
            <a:ext cx="1466850"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715" y="2475722"/>
            <a:ext cx="1466850" cy="72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8715" y="3387142"/>
            <a:ext cx="1466850" cy="72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585" y="4279769"/>
            <a:ext cx="1466850" cy="852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585" y="5533180"/>
            <a:ext cx="1713170" cy="842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文本框 18"/>
          <p:cNvSpPr txBox="1"/>
          <p:nvPr/>
        </p:nvSpPr>
        <p:spPr>
          <a:xfrm>
            <a:off x="7866457" y="2393859"/>
            <a:ext cx="3547991" cy="3139321"/>
          </a:xfrm>
          <a:prstGeom prst="rect">
            <a:avLst/>
          </a:prstGeom>
          <a:noFill/>
        </p:spPr>
        <p:txBody>
          <a:bodyPr wrap="square" rtlCol="0">
            <a:spAutoFit/>
          </a:bodyPr>
          <a:lstStyle/>
          <a:p>
            <a:pPr marL="342900" indent="-342900">
              <a:lnSpc>
                <a:spcPct val="15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字符串</a:t>
            </a:r>
            <a:r>
              <a:rPr lang="en-US" altLang="zh-CN" sz="2000" dirty="0" smtClean="0">
                <a:latin typeface="微软雅黑" pitchFamily="34" charset="-122"/>
                <a:ea typeface="微软雅黑" pitchFamily="34" charset="-122"/>
                <a:cs typeface="微软雅黑" pitchFamily="34" charset="-122"/>
              </a:rPr>
              <a:t>String     </a:t>
            </a:r>
            <a:r>
              <a:rPr lang="zh-CN" altLang="en-US" sz="2000" dirty="0" smtClean="0">
                <a:latin typeface="微软雅黑" pitchFamily="34" charset="-122"/>
                <a:ea typeface="微软雅黑" pitchFamily="34" charset="-122"/>
                <a:cs typeface="微软雅黑" pitchFamily="34" charset="-122"/>
              </a:rPr>
              <a:t>种编码</a:t>
            </a:r>
            <a:endParaRPr lang="zh-CN" altLang="en-US" sz="2000" dirty="0">
              <a:latin typeface="微软雅黑" pitchFamily="34" charset="-122"/>
              <a:ea typeface="微软雅黑" pitchFamily="34" charset="-122"/>
              <a:cs typeface="微软雅黑" pitchFamily="34" charset="-122"/>
            </a:endParaRPr>
          </a:p>
          <a:p>
            <a:pPr marL="342900" indent="-342900">
              <a:lnSpc>
                <a:spcPct val="210000"/>
              </a:lnSpc>
              <a:buFont typeface="Wingdings" panose="05000000000000000000" charset="0"/>
              <a:buChar char="Ø"/>
            </a:pPr>
            <a:r>
              <a:rPr lang="zh-CN" altLang="en-US" sz="2000" dirty="0">
                <a:latin typeface="微软雅黑" pitchFamily="34" charset="-122"/>
                <a:ea typeface="微软雅黑" pitchFamily="34" charset="-122"/>
                <a:cs typeface="微软雅黑" pitchFamily="34" charset="-122"/>
              </a:rPr>
              <a:t>哈</a:t>
            </a:r>
            <a:r>
              <a:rPr lang="zh-CN" altLang="en-US" sz="2000" dirty="0" smtClean="0">
                <a:latin typeface="微软雅黑" pitchFamily="34" charset="-122"/>
                <a:ea typeface="微软雅黑" pitchFamily="34" charset="-122"/>
                <a:cs typeface="微软雅黑" pitchFamily="34" charset="-122"/>
              </a:rPr>
              <a:t>希</a:t>
            </a:r>
            <a:r>
              <a:rPr lang="en-US" altLang="zh-CN" sz="2000" dirty="0" smtClean="0">
                <a:latin typeface="微软雅黑" pitchFamily="34" charset="-122"/>
                <a:ea typeface="微软雅黑" pitchFamily="34" charset="-122"/>
                <a:cs typeface="微软雅黑" pitchFamily="34" charset="-122"/>
              </a:rPr>
              <a:t>Hash      </a:t>
            </a:r>
            <a:r>
              <a:rPr lang="zh-CN" altLang="en-US" sz="2000" dirty="0" smtClean="0">
                <a:latin typeface="微软雅黑" pitchFamily="34" charset="-122"/>
                <a:ea typeface="微软雅黑" pitchFamily="34" charset="-122"/>
                <a:cs typeface="微软雅黑" pitchFamily="34" charset="-122"/>
              </a:rPr>
              <a:t>种编码</a:t>
            </a:r>
            <a:endParaRPr lang="zh-CN" altLang="en-US" sz="2000" dirty="0">
              <a:latin typeface="微软雅黑" pitchFamily="34" charset="-122"/>
              <a:ea typeface="微软雅黑" pitchFamily="34" charset="-122"/>
              <a:cs typeface="微软雅黑" pitchFamily="34" charset="-122"/>
            </a:endParaRPr>
          </a:p>
          <a:p>
            <a:pPr marL="342900" indent="-342900">
              <a:lnSpc>
                <a:spcPct val="21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列表</a:t>
            </a:r>
            <a:r>
              <a:rPr lang="en-US" altLang="zh-CN" sz="2000" dirty="0" smtClean="0">
                <a:latin typeface="微软雅黑" pitchFamily="34" charset="-122"/>
                <a:ea typeface="微软雅黑" pitchFamily="34" charset="-122"/>
                <a:cs typeface="微软雅黑" pitchFamily="34" charset="-122"/>
              </a:rPr>
              <a:t>List      </a:t>
            </a:r>
            <a:r>
              <a:rPr lang="zh-CN" altLang="en-US" sz="2000" dirty="0" smtClean="0">
                <a:latin typeface="微软雅黑" pitchFamily="34" charset="-122"/>
                <a:ea typeface="微软雅黑" pitchFamily="34" charset="-122"/>
                <a:cs typeface="微软雅黑" pitchFamily="34" charset="-122"/>
              </a:rPr>
              <a:t>种编码</a:t>
            </a:r>
            <a:endParaRPr lang="en-US" altLang="zh-CN" sz="2000" dirty="0" smtClean="0">
              <a:latin typeface="微软雅黑" pitchFamily="34" charset="-122"/>
              <a:ea typeface="微软雅黑" pitchFamily="34" charset="-122"/>
              <a:cs typeface="微软雅黑" pitchFamily="34" charset="-122"/>
            </a:endParaRPr>
          </a:p>
          <a:p>
            <a:pPr marL="342900" indent="-342900">
              <a:lnSpc>
                <a:spcPct val="21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集合</a:t>
            </a:r>
            <a:r>
              <a:rPr lang="en-US" altLang="zh-CN" sz="2000" dirty="0" smtClean="0">
                <a:latin typeface="微软雅黑" pitchFamily="34" charset="-122"/>
                <a:ea typeface="微软雅黑" pitchFamily="34" charset="-122"/>
                <a:cs typeface="微软雅黑" pitchFamily="34" charset="-122"/>
              </a:rPr>
              <a:t>Set      </a:t>
            </a:r>
            <a:r>
              <a:rPr lang="zh-CN" altLang="en-US" sz="2000" dirty="0" smtClean="0">
                <a:latin typeface="微软雅黑" pitchFamily="34" charset="-122"/>
                <a:ea typeface="微软雅黑" pitchFamily="34" charset="-122"/>
                <a:cs typeface="微软雅黑" pitchFamily="34" charset="-122"/>
              </a:rPr>
              <a:t>种编码</a:t>
            </a:r>
            <a:endParaRPr lang="en-US" altLang="zh-CN" sz="2000" dirty="0" smtClean="0">
              <a:latin typeface="微软雅黑" pitchFamily="34" charset="-122"/>
              <a:ea typeface="微软雅黑" pitchFamily="34" charset="-122"/>
              <a:cs typeface="微软雅黑" pitchFamily="34" charset="-122"/>
            </a:endParaRPr>
          </a:p>
          <a:p>
            <a:pPr marL="342900" indent="-342900">
              <a:lnSpc>
                <a:spcPct val="210000"/>
              </a:lnSpc>
              <a:buFont typeface="Wingdings" panose="05000000000000000000" charset="0"/>
              <a:buChar char="Ø"/>
            </a:pPr>
            <a:r>
              <a:rPr lang="zh-CN" altLang="en-US" sz="2000" dirty="0" smtClean="0">
                <a:latin typeface="微软雅黑" pitchFamily="34" charset="-122"/>
                <a:ea typeface="微软雅黑" pitchFamily="34" charset="-122"/>
                <a:cs typeface="微软雅黑" pitchFamily="34" charset="-122"/>
              </a:rPr>
              <a:t>有序集合</a:t>
            </a:r>
            <a:r>
              <a:rPr lang="en-US" altLang="zh-CN" sz="2000" dirty="0" err="1" smtClean="0">
                <a:latin typeface="微软雅黑" pitchFamily="34" charset="-122"/>
                <a:ea typeface="微软雅黑" pitchFamily="34" charset="-122"/>
                <a:cs typeface="微软雅黑" pitchFamily="34" charset="-122"/>
              </a:rPr>
              <a:t>Zset</a:t>
            </a:r>
            <a:r>
              <a:rPr lang="en-US" altLang="zh-CN" sz="2000" dirty="0" smtClean="0">
                <a:latin typeface="微软雅黑" pitchFamily="34" charset="-122"/>
                <a:ea typeface="微软雅黑" pitchFamily="34" charset="-122"/>
                <a:cs typeface="微软雅黑" pitchFamily="34" charset="-122"/>
              </a:rPr>
              <a:t>      </a:t>
            </a:r>
            <a:r>
              <a:rPr lang="zh-CN" altLang="en-US" sz="2000" dirty="0" smtClean="0">
                <a:latin typeface="微软雅黑" pitchFamily="34" charset="-122"/>
                <a:ea typeface="微软雅黑" pitchFamily="34" charset="-122"/>
                <a:cs typeface="微软雅黑" pitchFamily="34" charset="-122"/>
              </a:rPr>
              <a:t>种编码</a:t>
            </a:r>
            <a:endParaRPr lang="zh-CN" altLang="en-US" sz="2000" dirty="0">
              <a:latin typeface="微软雅黑" pitchFamily="34" charset="-122"/>
              <a:ea typeface="微软雅黑" pitchFamily="34" charset="-122"/>
              <a:cs typeface="微软雅黑" pitchFamily="34" charset="-122"/>
            </a:endParaRPr>
          </a:p>
        </p:txBody>
      </p:sp>
      <p:sp>
        <p:nvSpPr>
          <p:cNvPr id="3" name="TextBox 2"/>
          <p:cNvSpPr txBox="1"/>
          <p:nvPr/>
        </p:nvSpPr>
        <p:spPr>
          <a:xfrm>
            <a:off x="9803473" y="2475722"/>
            <a:ext cx="30649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altLang="zh-CN" dirty="0" smtClean="0"/>
              <a:t>3</a:t>
            </a:r>
            <a:endParaRPr lang="zh-CN" altLang="en-US" dirty="0"/>
          </a:p>
        </p:txBody>
      </p:sp>
      <p:sp>
        <p:nvSpPr>
          <p:cNvPr id="23" name="TextBox 22"/>
          <p:cNvSpPr txBox="1"/>
          <p:nvPr/>
        </p:nvSpPr>
        <p:spPr>
          <a:xfrm>
            <a:off x="9496979" y="3125754"/>
            <a:ext cx="30649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altLang="zh-CN" dirty="0" smtClean="0"/>
              <a:t>2</a:t>
            </a:r>
            <a:endParaRPr lang="zh-CN" altLang="en-US" dirty="0"/>
          </a:p>
        </p:txBody>
      </p:sp>
      <p:sp>
        <p:nvSpPr>
          <p:cNvPr id="28" name="TextBox 27"/>
          <p:cNvSpPr txBox="1"/>
          <p:nvPr/>
        </p:nvSpPr>
        <p:spPr>
          <a:xfrm>
            <a:off x="9282375" y="3778853"/>
            <a:ext cx="30649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altLang="zh-CN" dirty="0" smtClean="0"/>
              <a:t>2</a:t>
            </a:r>
            <a:endParaRPr lang="zh-CN" altLang="en-US" dirty="0"/>
          </a:p>
        </p:txBody>
      </p:sp>
      <p:sp>
        <p:nvSpPr>
          <p:cNvPr id="29" name="TextBox 28"/>
          <p:cNvSpPr txBox="1"/>
          <p:nvPr/>
        </p:nvSpPr>
        <p:spPr>
          <a:xfrm>
            <a:off x="9282375" y="4391737"/>
            <a:ext cx="30649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altLang="zh-CN" dirty="0" smtClean="0"/>
              <a:t>2</a:t>
            </a:r>
            <a:endParaRPr lang="zh-CN" altLang="en-US" dirty="0"/>
          </a:p>
        </p:txBody>
      </p:sp>
      <p:sp>
        <p:nvSpPr>
          <p:cNvPr id="30" name="TextBox 29"/>
          <p:cNvSpPr txBox="1"/>
          <p:nvPr/>
        </p:nvSpPr>
        <p:spPr>
          <a:xfrm>
            <a:off x="9900736" y="4988766"/>
            <a:ext cx="30649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altLang="zh-CN" dirty="0" smtClean="0"/>
              <a:t>2</a:t>
            </a:r>
            <a:endParaRPr lang="zh-CN" altLang="en-US" dirty="0"/>
          </a:p>
        </p:txBody>
      </p:sp>
      <p:sp>
        <p:nvSpPr>
          <p:cNvPr id="31" name="任意多边形 228"/>
          <p:cNvSpPr/>
          <p:nvPr/>
        </p:nvSpPr>
        <p:spPr>
          <a:xfrm>
            <a:off x="7953825" y="1856870"/>
            <a:ext cx="2100157" cy="35496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微软雅黑" pitchFamily="34" charset="-122"/>
                <a:ea typeface="微软雅黑" pitchFamily="34" charset="-122"/>
              </a:rPr>
              <a:t>基础数据结构</a:t>
            </a:r>
            <a:endParaRPr lang="zh-CN" altLang="en-US" sz="2000" b="1" dirty="0">
              <a:solidFill>
                <a:srgbClr val="FFFFFF"/>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fade">
                                      <p:cBhvr>
                                        <p:cTn id="21" dur="500"/>
                                        <p:tgtEl>
                                          <p:spTgt spid="2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xit" presetSubtype="8" fill="hold" nodeType="clickEffect">
                                  <p:stCondLst>
                                    <p:cond delay="0"/>
                                  </p:stCondLst>
                                  <p:childTnLst>
                                    <p:animEffect transition="out" filter="wipe(left)">
                                      <p:cBhvr>
                                        <p:cTn id="30" dur="500"/>
                                        <p:tgtEl>
                                          <p:spTgt spid="1031"/>
                                        </p:tgtEl>
                                      </p:cBhvr>
                                    </p:animEffect>
                                    <p:set>
                                      <p:cBhvr>
                                        <p:cTn id="31" dur="1" fill="hold">
                                          <p:stCondLst>
                                            <p:cond delay="499"/>
                                          </p:stCondLst>
                                        </p:cTn>
                                        <p:tgtEl>
                                          <p:spTgt spid="103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xit" presetSubtype="8" fill="hold" nodeType="clickEffect">
                                  <p:stCondLst>
                                    <p:cond delay="0"/>
                                  </p:stCondLst>
                                  <p:childTnLst>
                                    <p:animEffect transition="out" filter="wipe(left)">
                                      <p:cBhvr>
                                        <p:cTn id="35" dur="500"/>
                                        <p:tgtEl>
                                          <p:spTgt spid="13"/>
                                        </p:tgtEl>
                                      </p:cBhvr>
                                    </p:animEffect>
                                    <p:set>
                                      <p:cBhvr>
                                        <p:cTn id="36" dur="1" fill="hold">
                                          <p:stCondLst>
                                            <p:cond delay="499"/>
                                          </p:stCondLst>
                                        </p:cTn>
                                        <p:tgtEl>
                                          <p:spTgt spid="1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xit" presetSubtype="8" fill="hold" nodeType="clickEffect">
                                  <p:stCondLst>
                                    <p:cond delay="0"/>
                                  </p:stCondLst>
                                  <p:childTnLst>
                                    <p:animEffect transition="out" filter="wipe(left)">
                                      <p:cBhvr>
                                        <p:cTn id="40" dur="500"/>
                                        <p:tgtEl>
                                          <p:spTgt spid="14"/>
                                        </p:tgtEl>
                                      </p:cBhvr>
                                    </p:animEffect>
                                    <p:set>
                                      <p:cBhvr>
                                        <p:cTn id="41" dur="1" fill="hold">
                                          <p:stCondLst>
                                            <p:cond delay="499"/>
                                          </p:stCondLst>
                                        </p:cTn>
                                        <p:tgtEl>
                                          <p:spTgt spid="1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xit" presetSubtype="8" fill="hold" nodeType="clickEffect">
                                  <p:stCondLst>
                                    <p:cond delay="0"/>
                                  </p:stCondLst>
                                  <p:childTnLst>
                                    <p:animEffect transition="out" filter="wipe(left)">
                                      <p:cBhvr>
                                        <p:cTn id="45" dur="500"/>
                                        <p:tgtEl>
                                          <p:spTgt spid="15"/>
                                        </p:tgtEl>
                                      </p:cBhvr>
                                    </p:animEffect>
                                    <p:set>
                                      <p:cBhvr>
                                        <p:cTn id="46" dur="1" fill="hold">
                                          <p:stCondLst>
                                            <p:cond delay="499"/>
                                          </p:stCondLst>
                                        </p:cTn>
                                        <p:tgtEl>
                                          <p:spTgt spid="15"/>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22" presetClass="exit" presetSubtype="8" fill="hold" nodeType="clickEffect">
                                  <p:stCondLst>
                                    <p:cond delay="0"/>
                                  </p:stCondLst>
                                  <p:childTnLst>
                                    <p:animEffect transition="out" filter="wipe(left)">
                                      <p:cBhvr>
                                        <p:cTn id="50" dur="500"/>
                                        <p:tgtEl>
                                          <p:spTgt spid="16"/>
                                        </p:tgtEl>
                                      </p:cBhvr>
                                    </p:animEffect>
                                    <p:set>
                                      <p:cBhvr>
                                        <p:cTn id="51"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animBg="1"/>
      <p:bldP spid="28" grpId="0" animBg="1"/>
      <p:bldP spid="29" grpId="0" animBg="1"/>
      <p:bldP spid="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4065" y="3355340"/>
            <a:ext cx="9206865" cy="809625"/>
          </a:xfrm>
        </p:spPr>
        <p:txBody>
          <a:bodyPr>
            <a:normAutofit/>
          </a:bodyPr>
          <a:lstStyle/>
          <a:p>
            <a:r>
              <a:rPr lang="zh-CN" dirty="0" smtClean="0">
                <a:latin typeface="微软雅黑" pitchFamily="34" charset="-122"/>
                <a:ea typeface="微软雅黑" pitchFamily="34" charset="-122"/>
                <a:cs typeface="微软雅黑" pitchFamily="34" charset="-122"/>
                <a:sym typeface="+mn-ea"/>
              </a:rPr>
              <a:t>0</a:t>
            </a:r>
            <a:r>
              <a:rPr lang="en-US" altLang="zh-CN" dirty="0" smtClean="0">
                <a:latin typeface="微软雅黑" pitchFamily="34" charset="-122"/>
                <a:ea typeface="微软雅黑" pitchFamily="34" charset="-122"/>
                <a:cs typeface="微软雅黑" pitchFamily="34" charset="-122"/>
                <a:sym typeface="+mn-ea"/>
              </a:rPr>
              <a:t>1</a:t>
            </a:r>
            <a:r>
              <a:rPr lang="zh-CN" dirty="0" smtClean="0">
                <a:latin typeface="微软雅黑" pitchFamily="34" charset="-122"/>
                <a:ea typeface="微软雅黑" pitchFamily="34" charset="-122"/>
                <a:cs typeface="微软雅黑" pitchFamily="34" charset="-122"/>
                <a:sym typeface="+mn-ea"/>
              </a:rPr>
              <a:t>.</a:t>
            </a:r>
            <a:r>
              <a:rPr lang="zh-CN" altLang="en-US" dirty="0" smtClean="0">
                <a:latin typeface="微软雅黑" pitchFamily="34" charset="-122"/>
                <a:ea typeface="微软雅黑" pitchFamily="34" charset="-122"/>
                <a:cs typeface="微软雅黑" pitchFamily="34" charset="-122"/>
                <a:sym typeface="+mn-ea"/>
              </a:rPr>
              <a:t>秒杀解决方案</a:t>
            </a:r>
            <a:endParaRPr lang="zh-CN" altLang="en-US" dirty="0">
              <a:solidFill>
                <a:schemeClr val="bg1"/>
              </a:solidFill>
              <a:latin typeface="微软雅黑" pitchFamily="34" charset="-122"/>
              <a:ea typeface="微软雅黑" pitchFamily="34" charset="-122"/>
              <a:cs typeface="微软雅黑" pitchFamily="34" charset="-122"/>
              <a:sym typeface="+mn-ea"/>
            </a:endParaRPr>
          </a:p>
        </p:txBody>
      </p:sp>
      <p:sp>
        <p:nvSpPr>
          <p:cNvPr id="3" name="矩形 2"/>
          <p:cNvSpPr/>
          <p:nvPr/>
        </p:nvSpPr>
        <p:spPr>
          <a:xfrm>
            <a:off x="9130030" y="182880"/>
            <a:ext cx="2911475" cy="931545"/>
          </a:xfrm>
          <a:prstGeom prst="rect">
            <a:avLst/>
          </a:prstGeom>
          <a:solidFill>
            <a:srgbClr val="01C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奈学科技反白"/>
          <p:cNvPicPr>
            <a:picLocks noChangeAspect="1"/>
          </p:cNvPicPr>
          <p:nvPr/>
        </p:nvPicPr>
        <p:blipFill>
          <a:blip r:embed="rId2"/>
          <a:stretch>
            <a:fillRect/>
          </a:stretch>
        </p:blipFill>
        <p:spPr>
          <a:xfrm>
            <a:off x="9538970" y="375920"/>
            <a:ext cx="2034540" cy="417830"/>
          </a:xfrm>
          <a:prstGeom prst="rect">
            <a:avLst/>
          </a:prstGeom>
        </p:spPr>
      </p:pic>
    </p:spTree>
    <p:extLst>
      <p:ext uri="{BB962C8B-B14F-4D97-AF65-F5344CB8AC3E}">
        <p14:creationId xmlns:p14="http://schemas.microsoft.com/office/powerpoint/2010/main" val="7293138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0" dirty="0">
                <a:solidFill>
                  <a:schemeClr val="tx1"/>
                </a:solidFill>
                <a:latin typeface="微软雅黑" pitchFamily="34" charset="-122"/>
                <a:ea typeface="微软雅黑" pitchFamily="34" charset="-122"/>
                <a:cs typeface="微软雅黑" pitchFamily="34" charset="-122"/>
                <a:sym typeface="+mn-ea"/>
              </a:rPr>
              <a:t>01. </a:t>
            </a:r>
            <a:r>
              <a:rPr lang="zh-CN" altLang="en-US" b="0" dirty="0" smtClean="0">
                <a:solidFill>
                  <a:schemeClr val="tx1"/>
                </a:solidFill>
                <a:latin typeface="微软雅黑" pitchFamily="34" charset="-122"/>
                <a:ea typeface="微软雅黑" pitchFamily="34" charset="-122"/>
                <a:cs typeface="微软雅黑" pitchFamily="34" charset="-122"/>
                <a:sym typeface="+mn-ea"/>
              </a:rPr>
              <a:t>三高问题</a:t>
            </a:r>
            <a:endParaRPr lang="zh-CN" altLang="en-US"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897367" y="1092835"/>
            <a:ext cx="2548477" cy="38544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200" b="1" dirty="0" smtClean="0">
                <a:solidFill>
                  <a:srgbClr val="FFFFFF"/>
                </a:solidFill>
                <a:latin typeface="Calibri" panose="020F0502020204030204"/>
              </a:rPr>
              <a:t>并发指标</a:t>
            </a:r>
            <a:endParaRPr lang="zh-CN" altLang="en-US" sz="2200" b="1" dirty="0">
              <a:solidFill>
                <a:srgbClr val="FFFFFF"/>
              </a:solidFill>
              <a:latin typeface="Calibri" panose="020F0502020204030204"/>
            </a:endParaRPr>
          </a:p>
        </p:txBody>
      </p:sp>
      <p:sp>
        <p:nvSpPr>
          <p:cNvPr id="8" name="文本框 7"/>
          <p:cNvSpPr txBox="1"/>
          <p:nvPr/>
        </p:nvSpPr>
        <p:spPr>
          <a:xfrm>
            <a:off x="897255" y="1593215"/>
            <a:ext cx="3110230" cy="2308324"/>
          </a:xfrm>
          <a:prstGeom prst="rect">
            <a:avLst/>
          </a:prstGeom>
          <a:noFill/>
        </p:spPr>
        <p:txBody>
          <a:bodyPr wrap="square" rtlCol="0">
            <a:spAutoFit/>
          </a:bodyPr>
          <a:lstStyle/>
          <a:p>
            <a:pPr marL="342900" indent="-342900">
              <a:lnSpc>
                <a:spcPct val="200000"/>
              </a:lnSpc>
              <a:buFont typeface="Wingdings" panose="05000000000000000000" charset="0"/>
              <a:buChar char="Ø"/>
            </a:pPr>
            <a:r>
              <a:rPr lang="zh-CN" altLang="en-US" dirty="0" smtClean="0">
                <a:latin typeface="微软雅黑" pitchFamily="34" charset="-122"/>
                <a:ea typeface="微软雅黑" pitchFamily="34" charset="-122"/>
                <a:cs typeface="微软雅黑" pitchFamily="34" charset="-122"/>
                <a:sym typeface="+mn-ea"/>
              </a:rPr>
              <a:t>响应时间</a:t>
            </a:r>
            <a:endParaRPr lang="en-US" altLang="zh-CN" dirty="0" smtClean="0">
              <a:latin typeface="微软雅黑" pitchFamily="34" charset="-122"/>
              <a:ea typeface="微软雅黑" pitchFamily="34" charset="-122"/>
              <a:cs typeface="微软雅黑" pitchFamily="34" charset="-122"/>
              <a:sym typeface="+mn-ea"/>
            </a:endParaRPr>
          </a:p>
          <a:p>
            <a:pPr marL="342900" indent="-342900">
              <a:lnSpc>
                <a:spcPct val="200000"/>
              </a:lnSpc>
              <a:buFont typeface="Wingdings" panose="05000000000000000000" charset="0"/>
              <a:buChar char="Ø"/>
            </a:pPr>
            <a:r>
              <a:rPr lang="zh-CN" altLang="en-US" noProof="0" dirty="0">
                <a:ln>
                  <a:noFill/>
                </a:ln>
                <a:solidFill>
                  <a:schemeClr val="tx1"/>
                </a:solidFill>
                <a:effectLst/>
                <a:uLnTx/>
                <a:uFillTx/>
                <a:latin typeface="微软雅黑" pitchFamily="34" charset="-122"/>
                <a:ea typeface="微软雅黑" pitchFamily="34" charset="-122"/>
                <a:cs typeface="微软雅黑" pitchFamily="34" charset="-122"/>
                <a:sym typeface="+mn-ea"/>
              </a:rPr>
              <a:t>并发</a:t>
            </a:r>
            <a:r>
              <a:rPr lang="zh-CN" altLang="en-US" noProof="0" dirty="0" smtClean="0">
                <a:ln>
                  <a:noFill/>
                </a:ln>
                <a:solidFill>
                  <a:schemeClr val="tx1"/>
                </a:solidFill>
                <a:effectLst/>
                <a:uLnTx/>
                <a:uFillTx/>
                <a:latin typeface="微软雅黑" pitchFamily="34" charset="-122"/>
                <a:ea typeface="微软雅黑" pitchFamily="34" charset="-122"/>
                <a:cs typeface="微软雅黑" pitchFamily="34" charset="-122"/>
                <a:sym typeface="+mn-ea"/>
              </a:rPr>
              <a:t>数</a:t>
            </a:r>
            <a:endParaRPr lang="en-US" altLang="zh-CN" noProof="0" dirty="0" smtClean="0">
              <a:ln>
                <a:noFill/>
              </a:ln>
              <a:solidFill>
                <a:schemeClr val="tx1"/>
              </a:solidFill>
              <a:effectLst/>
              <a:uLnTx/>
              <a:uFillTx/>
              <a:latin typeface="微软雅黑" pitchFamily="34" charset="-122"/>
              <a:ea typeface="微软雅黑" pitchFamily="34" charset="-122"/>
              <a:cs typeface="微软雅黑" pitchFamily="34" charset="-122"/>
              <a:sym typeface="+mn-ea"/>
            </a:endParaRPr>
          </a:p>
          <a:p>
            <a:pPr marL="342900" indent="-342900">
              <a:lnSpc>
                <a:spcPct val="200000"/>
              </a:lnSpc>
              <a:buFont typeface="Wingdings" panose="05000000000000000000" charset="0"/>
              <a:buChar char="Ø"/>
            </a:pPr>
            <a:r>
              <a:rPr lang="en-US" altLang="zh-CN" dirty="0" smtClean="0">
                <a:latin typeface="微软雅黑" pitchFamily="34" charset="-122"/>
                <a:ea typeface="微软雅黑" pitchFamily="34" charset="-122"/>
                <a:cs typeface="微软雅黑" pitchFamily="34" charset="-122"/>
                <a:sym typeface="+mn-ea"/>
              </a:rPr>
              <a:t>QPS</a:t>
            </a:r>
          </a:p>
          <a:p>
            <a:pPr marL="342900" indent="-342900">
              <a:lnSpc>
                <a:spcPct val="200000"/>
              </a:lnSpc>
              <a:buFont typeface="Wingdings" panose="05000000000000000000" charset="0"/>
              <a:buChar char="Ø"/>
            </a:pPr>
            <a:r>
              <a:rPr lang="en-US" altLang="zh-CN" noProof="0" dirty="0" smtClean="0">
                <a:ln>
                  <a:noFill/>
                </a:ln>
                <a:solidFill>
                  <a:schemeClr val="tx1"/>
                </a:solidFill>
                <a:effectLst/>
                <a:uLnTx/>
                <a:uFillTx/>
                <a:latin typeface="微软雅黑" pitchFamily="34" charset="-122"/>
                <a:ea typeface="微软雅黑" pitchFamily="34" charset="-122"/>
                <a:cs typeface="微软雅黑" pitchFamily="34" charset="-122"/>
                <a:sym typeface="+mn-ea"/>
              </a:rPr>
              <a:t>TPS</a:t>
            </a:r>
          </a:p>
        </p:txBody>
      </p:sp>
      <p:cxnSp>
        <p:nvCxnSpPr>
          <p:cNvPr id="6" name="直接连接符 5"/>
          <p:cNvCxnSpPr/>
          <p:nvPr/>
        </p:nvCxnSpPr>
        <p:spPr>
          <a:xfrm>
            <a:off x="5195252" y="6193155"/>
            <a:ext cx="2873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任意多边形 228"/>
          <p:cNvSpPr/>
          <p:nvPr/>
        </p:nvSpPr>
        <p:spPr>
          <a:xfrm>
            <a:off x="6661285" y="1207770"/>
            <a:ext cx="2548477" cy="38544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200" b="1" dirty="0" smtClean="0">
                <a:solidFill>
                  <a:srgbClr val="FFFFFF"/>
                </a:solidFill>
                <a:latin typeface="Calibri" panose="020F0502020204030204"/>
              </a:rPr>
              <a:t>三高</a:t>
            </a:r>
            <a:endParaRPr lang="zh-CN" altLang="en-US" sz="2200" b="1" dirty="0">
              <a:solidFill>
                <a:srgbClr val="FFFFFF"/>
              </a:solidFill>
              <a:latin typeface="Calibri" panose="020F0502020204030204"/>
            </a:endParaRPr>
          </a:p>
        </p:txBody>
      </p:sp>
      <p:sp>
        <p:nvSpPr>
          <p:cNvPr id="9" name="文本框 7"/>
          <p:cNvSpPr txBox="1"/>
          <p:nvPr/>
        </p:nvSpPr>
        <p:spPr>
          <a:xfrm>
            <a:off x="6661173" y="1708150"/>
            <a:ext cx="3110230" cy="1754326"/>
          </a:xfrm>
          <a:prstGeom prst="rect">
            <a:avLst/>
          </a:prstGeom>
          <a:noFill/>
        </p:spPr>
        <p:txBody>
          <a:bodyPr wrap="square" rtlCol="0">
            <a:spAutoFit/>
          </a:bodyPr>
          <a:lstStyle/>
          <a:p>
            <a:pPr marL="342900" indent="-342900">
              <a:lnSpc>
                <a:spcPct val="200000"/>
              </a:lnSpc>
              <a:buFont typeface="Wingdings" panose="05000000000000000000" charset="0"/>
              <a:buChar char="Ø"/>
            </a:pPr>
            <a:r>
              <a:rPr lang="zh-CN" altLang="en-US" noProof="0" dirty="0" smtClean="0">
                <a:latin typeface="微软雅黑" pitchFamily="34" charset="-122"/>
                <a:ea typeface="微软雅黑" pitchFamily="34" charset="-122"/>
                <a:cs typeface="微软雅黑" pitchFamily="34" charset="-122"/>
                <a:sym typeface="+mn-ea"/>
              </a:rPr>
              <a:t>高并发</a:t>
            </a:r>
            <a:endParaRPr lang="en-US" altLang="zh-CN" noProof="0" dirty="0" smtClean="0">
              <a:latin typeface="微软雅黑" pitchFamily="34" charset="-122"/>
              <a:ea typeface="微软雅黑" pitchFamily="34" charset="-122"/>
              <a:cs typeface="微软雅黑" pitchFamily="34" charset="-122"/>
              <a:sym typeface="+mn-ea"/>
            </a:endParaRPr>
          </a:p>
          <a:p>
            <a:pPr marL="342900" indent="-342900">
              <a:lnSpc>
                <a:spcPct val="200000"/>
              </a:lnSpc>
              <a:buFont typeface="Wingdings" panose="05000000000000000000" charset="0"/>
              <a:buChar char="Ø"/>
            </a:pPr>
            <a:r>
              <a:rPr lang="zh-CN" altLang="en-US" dirty="0" smtClean="0">
                <a:ln>
                  <a:noFill/>
                </a:ln>
                <a:solidFill>
                  <a:schemeClr val="tx1"/>
                </a:solidFill>
                <a:effectLst/>
                <a:uLnTx/>
                <a:uFillTx/>
                <a:latin typeface="微软雅黑" pitchFamily="34" charset="-122"/>
                <a:ea typeface="微软雅黑" pitchFamily="34" charset="-122"/>
                <a:cs typeface="微软雅黑" pitchFamily="34" charset="-122"/>
                <a:sym typeface="+mn-ea"/>
              </a:rPr>
              <a:t>高性能</a:t>
            </a:r>
            <a:endParaRPr lang="en-US" altLang="zh-CN" dirty="0" smtClean="0">
              <a:ln>
                <a:noFill/>
              </a:ln>
              <a:solidFill>
                <a:schemeClr val="tx1"/>
              </a:solidFill>
              <a:effectLst/>
              <a:uLnTx/>
              <a:uFillTx/>
              <a:latin typeface="微软雅黑" pitchFamily="34" charset="-122"/>
              <a:ea typeface="微软雅黑" pitchFamily="34" charset="-122"/>
              <a:cs typeface="微软雅黑" pitchFamily="34" charset="-122"/>
              <a:sym typeface="+mn-ea"/>
            </a:endParaRPr>
          </a:p>
          <a:p>
            <a:pPr marL="342900" indent="-342900">
              <a:lnSpc>
                <a:spcPct val="200000"/>
              </a:lnSpc>
              <a:buFont typeface="Wingdings" panose="05000000000000000000" charset="0"/>
              <a:buChar char="Ø"/>
            </a:pPr>
            <a:r>
              <a:rPr lang="zh-CN" altLang="en-US" noProof="0" dirty="0" smtClean="0">
                <a:latin typeface="微软雅黑" pitchFamily="34" charset="-122"/>
                <a:ea typeface="微软雅黑" pitchFamily="34" charset="-122"/>
                <a:cs typeface="微软雅黑" pitchFamily="34" charset="-122"/>
                <a:sym typeface="+mn-ea"/>
              </a:rPr>
              <a:t>高可用</a:t>
            </a:r>
            <a:r>
              <a:rPr lang="en-US" altLang="zh-CN" dirty="0" smtClean="0">
                <a:latin typeface="微软雅黑" pitchFamily="34" charset="-122"/>
                <a:ea typeface="微软雅黑" pitchFamily="34" charset="-122"/>
                <a:cs typeface="微软雅黑" pitchFamily="34" charset="-122"/>
                <a:sym typeface="+mn-ea"/>
              </a:rPr>
              <a:t>SLA</a:t>
            </a:r>
            <a:endParaRPr lang="en-US" altLang="zh-CN" noProof="0" dirty="0" smtClean="0">
              <a:latin typeface="微软雅黑" pitchFamily="34" charset="-122"/>
              <a:ea typeface="微软雅黑" pitchFamily="34" charset="-122"/>
              <a:cs typeface="微软雅黑" pitchFamily="34" charset="-122"/>
              <a:sym typeface="+mn-ea"/>
            </a:endParaRPr>
          </a:p>
        </p:txBody>
      </p:sp>
    </p:spTree>
    <p:extLst>
      <p:ext uri="{BB962C8B-B14F-4D97-AF65-F5344CB8AC3E}">
        <p14:creationId xmlns:p14="http://schemas.microsoft.com/office/powerpoint/2010/main" val="3204453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02. </a:t>
            </a:r>
            <a:r>
              <a:rPr lang="zh-CN" altLang="en-US" b="0" dirty="0" smtClean="0">
                <a:solidFill>
                  <a:schemeClr val="tx1"/>
                </a:solidFill>
                <a:latin typeface="微软雅黑" pitchFamily="34" charset="-122"/>
                <a:ea typeface="微软雅黑" pitchFamily="34" charset="-122"/>
                <a:cs typeface="微软雅黑" pitchFamily="34" charset="-122"/>
                <a:sym typeface="+mn-ea"/>
              </a:rPr>
              <a:t>秒杀架构</a:t>
            </a:r>
            <a:endParaRPr lang="zh-CN" altLang="en-US"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897367" y="1092835"/>
            <a:ext cx="2548477" cy="38544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200" b="1" dirty="0" smtClean="0">
                <a:solidFill>
                  <a:srgbClr val="FFFFFF"/>
                </a:solidFill>
                <a:latin typeface="Calibri" panose="020F0502020204030204"/>
              </a:rPr>
              <a:t>秒杀痛点</a:t>
            </a:r>
            <a:endParaRPr lang="zh-CN" altLang="en-US" sz="2200" b="1" dirty="0">
              <a:solidFill>
                <a:srgbClr val="FFFFFF"/>
              </a:solidFill>
              <a:latin typeface="Calibri" panose="020F0502020204030204"/>
            </a:endParaRPr>
          </a:p>
        </p:txBody>
      </p:sp>
      <p:sp>
        <p:nvSpPr>
          <p:cNvPr id="8" name="文本框 7"/>
          <p:cNvSpPr txBox="1"/>
          <p:nvPr/>
        </p:nvSpPr>
        <p:spPr>
          <a:xfrm>
            <a:off x="897367" y="1478280"/>
            <a:ext cx="3110230" cy="2862322"/>
          </a:xfrm>
          <a:prstGeom prst="rect">
            <a:avLst/>
          </a:prstGeom>
          <a:noFill/>
        </p:spPr>
        <p:txBody>
          <a:bodyPr wrap="square" rtlCol="0">
            <a:spAutoFit/>
          </a:bodyPr>
          <a:lstStyle/>
          <a:p>
            <a:pPr marL="342900" indent="-342900">
              <a:lnSpc>
                <a:spcPct val="200000"/>
              </a:lnSpc>
              <a:buFont typeface="Wingdings" panose="05000000000000000000" charset="0"/>
              <a:buChar char="Ø"/>
            </a:pPr>
            <a:r>
              <a:rPr lang="zh-CN" altLang="en-US" noProof="0" dirty="0" smtClean="0">
                <a:latin typeface="微软雅黑" pitchFamily="34" charset="-122"/>
                <a:ea typeface="微软雅黑" pitchFamily="34" charset="-122"/>
                <a:cs typeface="微软雅黑" pitchFamily="34" charset="-122"/>
                <a:sym typeface="+mn-ea"/>
              </a:rPr>
              <a:t>高并发</a:t>
            </a:r>
            <a:endParaRPr lang="en-US" altLang="zh-CN" noProof="0" dirty="0" smtClean="0">
              <a:ln>
                <a:noFill/>
              </a:ln>
              <a:solidFill>
                <a:schemeClr val="tx1"/>
              </a:solidFill>
              <a:effectLst/>
              <a:uLnTx/>
              <a:uFillTx/>
              <a:latin typeface="微软雅黑" pitchFamily="34" charset="-122"/>
              <a:ea typeface="微软雅黑" pitchFamily="34" charset="-122"/>
              <a:cs typeface="微软雅黑" pitchFamily="34" charset="-122"/>
              <a:sym typeface="+mn-ea"/>
            </a:endParaRPr>
          </a:p>
          <a:p>
            <a:pPr>
              <a:lnSpc>
                <a:spcPct val="200000"/>
              </a:lnSpc>
            </a:pPr>
            <a:r>
              <a:rPr lang="en-US" altLang="zh-CN" dirty="0" smtClean="0">
                <a:latin typeface="微软雅黑" pitchFamily="34" charset="-122"/>
                <a:ea typeface="微软雅黑" pitchFamily="34" charset="-122"/>
                <a:cs typeface="微软雅黑" pitchFamily="34" charset="-122"/>
                <a:sym typeface="+mn-ea"/>
              </a:rPr>
              <a:t>    </a:t>
            </a:r>
            <a:r>
              <a:rPr lang="zh-CN" altLang="en-US" dirty="0" smtClean="0">
                <a:latin typeface="微软雅黑" pitchFamily="34" charset="-122"/>
                <a:ea typeface="微软雅黑" pitchFamily="34" charset="-122"/>
                <a:cs typeface="微软雅黑" pitchFamily="34" charset="-122"/>
                <a:sym typeface="+mn-ea"/>
              </a:rPr>
              <a:t>大并发量</a:t>
            </a:r>
            <a:endParaRPr lang="en-US" altLang="zh-CN" dirty="0" smtClean="0">
              <a:latin typeface="微软雅黑" pitchFamily="34" charset="-122"/>
              <a:ea typeface="微软雅黑" pitchFamily="34" charset="-122"/>
              <a:cs typeface="微软雅黑" pitchFamily="34" charset="-122"/>
              <a:sym typeface="+mn-ea"/>
            </a:endParaRPr>
          </a:p>
          <a:p>
            <a:pPr>
              <a:lnSpc>
                <a:spcPct val="200000"/>
              </a:lnSpc>
            </a:pPr>
            <a:r>
              <a:rPr lang="en-US" altLang="zh-CN" noProof="0" dirty="0" smtClean="0">
                <a:ln>
                  <a:noFill/>
                </a:ln>
                <a:solidFill>
                  <a:schemeClr val="tx1"/>
                </a:solidFill>
                <a:effectLst/>
                <a:uLnTx/>
                <a:uFillTx/>
                <a:latin typeface="微软雅黑" pitchFamily="34" charset="-122"/>
                <a:ea typeface="微软雅黑" pitchFamily="34" charset="-122"/>
                <a:cs typeface="微软雅黑" pitchFamily="34" charset="-122"/>
                <a:sym typeface="+mn-ea"/>
              </a:rPr>
              <a:t>    </a:t>
            </a:r>
            <a:r>
              <a:rPr lang="zh-CN" altLang="en-US" dirty="0">
                <a:latin typeface="微软雅黑" pitchFamily="34" charset="-122"/>
                <a:ea typeface="微软雅黑" pitchFamily="34" charset="-122"/>
                <a:cs typeface="微软雅黑" pitchFamily="34" charset="-122"/>
                <a:sym typeface="+mn-ea"/>
              </a:rPr>
              <a:t>超卖</a:t>
            </a:r>
            <a:endParaRPr lang="en-US" altLang="zh-CN" noProof="0" dirty="0" smtClean="0">
              <a:ln>
                <a:noFill/>
              </a:ln>
              <a:solidFill>
                <a:schemeClr val="tx1"/>
              </a:solidFill>
              <a:effectLst/>
              <a:uLnTx/>
              <a:uFillTx/>
              <a:latin typeface="微软雅黑" pitchFamily="34" charset="-122"/>
              <a:ea typeface="微软雅黑" pitchFamily="34" charset="-122"/>
              <a:cs typeface="微软雅黑" pitchFamily="34" charset="-122"/>
              <a:sym typeface="+mn-ea"/>
            </a:endParaRPr>
          </a:p>
          <a:p>
            <a:pPr marL="342900" indent="-342900">
              <a:lnSpc>
                <a:spcPct val="200000"/>
              </a:lnSpc>
              <a:buFont typeface="Wingdings" panose="05000000000000000000" charset="0"/>
              <a:buChar char="Ø"/>
            </a:pPr>
            <a:r>
              <a:rPr lang="zh-CN" altLang="en-US" dirty="0" smtClean="0">
                <a:latin typeface="微软雅黑" pitchFamily="34" charset="-122"/>
                <a:ea typeface="微软雅黑" pitchFamily="34" charset="-122"/>
                <a:cs typeface="微软雅黑" pitchFamily="34" charset="-122"/>
                <a:sym typeface="+mn-ea"/>
              </a:rPr>
              <a:t>接口直调</a:t>
            </a:r>
            <a:endParaRPr lang="en-US" altLang="zh-CN" dirty="0" smtClean="0">
              <a:latin typeface="微软雅黑" pitchFamily="34" charset="-122"/>
              <a:ea typeface="微软雅黑" pitchFamily="34" charset="-122"/>
              <a:cs typeface="微软雅黑" pitchFamily="34" charset="-122"/>
              <a:sym typeface="+mn-ea"/>
            </a:endParaRPr>
          </a:p>
          <a:p>
            <a:pPr marL="342900" indent="-342900">
              <a:lnSpc>
                <a:spcPct val="200000"/>
              </a:lnSpc>
              <a:buFont typeface="Wingdings" panose="05000000000000000000" charset="0"/>
              <a:buChar char="Ø"/>
            </a:pPr>
            <a:r>
              <a:rPr lang="zh-CN" altLang="en-US" dirty="0" smtClean="0">
                <a:latin typeface="微软雅黑" pitchFamily="34" charset="-122"/>
                <a:ea typeface="微软雅黑" pitchFamily="34" charset="-122"/>
                <a:cs typeface="微软雅黑" pitchFamily="34" charset="-122"/>
                <a:sym typeface="+mn-ea"/>
              </a:rPr>
              <a:t>数据库设计</a:t>
            </a:r>
            <a:endParaRPr lang="en-US" altLang="zh-CN" dirty="0" smtClean="0">
              <a:latin typeface="微软雅黑" pitchFamily="34" charset="-122"/>
              <a:ea typeface="微软雅黑" pitchFamily="34" charset="-122"/>
              <a:cs typeface="微软雅黑" pitchFamily="34" charset="-122"/>
              <a:sym typeface="+mn-ea"/>
            </a:endParaRPr>
          </a:p>
        </p:txBody>
      </p:sp>
      <p:cxnSp>
        <p:nvCxnSpPr>
          <p:cNvPr id="6" name="直接连接符 5"/>
          <p:cNvCxnSpPr/>
          <p:nvPr/>
        </p:nvCxnSpPr>
        <p:spPr>
          <a:xfrm>
            <a:off x="5195252" y="6193155"/>
            <a:ext cx="28733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任意多边形 228"/>
          <p:cNvSpPr/>
          <p:nvPr/>
        </p:nvSpPr>
        <p:spPr>
          <a:xfrm>
            <a:off x="4707358" y="1116230"/>
            <a:ext cx="2548477" cy="38544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200" b="1" dirty="0" smtClean="0">
                <a:solidFill>
                  <a:srgbClr val="FFFFFF"/>
                </a:solidFill>
                <a:latin typeface="Calibri" panose="020F0502020204030204"/>
              </a:rPr>
              <a:t>数据库的设计</a:t>
            </a:r>
            <a:endParaRPr lang="zh-CN" altLang="en-US" sz="2200" b="1" dirty="0">
              <a:solidFill>
                <a:srgbClr val="FFFFFF"/>
              </a:solidFill>
              <a:latin typeface="Calibri" panose="020F0502020204030204"/>
            </a:endParaRPr>
          </a:p>
        </p:txBody>
      </p:sp>
      <p:sp>
        <p:nvSpPr>
          <p:cNvPr id="9" name="文本框 7"/>
          <p:cNvSpPr txBox="1"/>
          <p:nvPr/>
        </p:nvSpPr>
        <p:spPr>
          <a:xfrm>
            <a:off x="4707246" y="1501675"/>
            <a:ext cx="3110230" cy="1754326"/>
          </a:xfrm>
          <a:prstGeom prst="rect">
            <a:avLst/>
          </a:prstGeom>
          <a:noFill/>
        </p:spPr>
        <p:txBody>
          <a:bodyPr wrap="square" rtlCol="0">
            <a:spAutoFit/>
          </a:bodyPr>
          <a:lstStyle/>
          <a:p>
            <a:pPr marL="342900" indent="-342900">
              <a:lnSpc>
                <a:spcPct val="200000"/>
              </a:lnSpc>
              <a:buFont typeface="Wingdings" panose="05000000000000000000" charset="0"/>
              <a:buChar char="Ø"/>
            </a:pPr>
            <a:r>
              <a:rPr lang="zh-CN" altLang="en-US" noProof="0" dirty="0" smtClean="0">
                <a:latin typeface="微软雅黑" pitchFamily="34" charset="-122"/>
                <a:ea typeface="微软雅黑" pitchFamily="34" charset="-122"/>
                <a:cs typeface="微软雅黑" pitchFamily="34" charset="-122"/>
                <a:sym typeface="+mn-ea"/>
              </a:rPr>
              <a:t>数据库分离</a:t>
            </a:r>
            <a:endParaRPr lang="en-US" altLang="zh-CN" noProof="0" dirty="0" smtClean="0">
              <a:latin typeface="微软雅黑" pitchFamily="34" charset="-122"/>
              <a:ea typeface="微软雅黑" pitchFamily="34" charset="-122"/>
              <a:cs typeface="微软雅黑" pitchFamily="34" charset="-122"/>
              <a:sym typeface="+mn-ea"/>
            </a:endParaRPr>
          </a:p>
          <a:p>
            <a:pPr marL="342900" indent="-342900">
              <a:lnSpc>
                <a:spcPct val="200000"/>
              </a:lnSpc>
              <a:buFont typeface="Wingdings" panose="05000000000000000000" charset="0"/>
              <a:buChar char="Ø"/>
            </a:pPr>
            <a:r>
              <a:rPr lang="zh-CN" altLang="en-US" noProof="0" dirty="0" smtClean="0">
                <a:latin typeface="微软雅黑" pitchFamily="34" charset="-122"/>
                <a:ea typeface="微软雅黑" pitchFamily="34" charset="-122"/>
                <a:cs typeface="微软雅黑" pitchFamily="34" charset="-122"/>
                <a:sym typeface="+mn-ea"/>
              </a:rPr>
              <a:t>表的设计</a:t>
            </a:r>
            <a:endParaRPr lang="en-US" altLang="zh-CN" noProof="0" dirty="0" smtClean="0">
              <a:ln>
                <a:noFill/>
              </a:ln>
              <a:solidFill>
                <a:schemeClr val="tx1"/>
              </a:solidFill>
              <a:effectLst/>
              <a:uLnTx/>
              <a:uFillTx/>
              <a:latin typeface="微软雅黑" pitchFamily="34" charset="-122"/>
              <a:ea typeface="微软雅黑" pitchFamily="34" charset="-122"/>
              <a:cs typeface="微软雅黑" pitchFamily="34" charset="-122"/>
              <a:sym typeface="+mn-ea"/>
            </a:endParaRPr>
          </a:p>
          <a:p>
            <a:pPr marL="342900" indent="-342900">
              <a:lnSpc>
                <a:spcPct val="200000"/>
              </a:lnSpc>
              <a:buFont typeface="Wingdings" panose="05000000000000000000" charset="0"/>
              <a:buChar char="Ø"/>
            </a:pPr>
            <a:r>
              <a:rPr lang="en-US" altLang="zh-CN" dirty="0" err="1" smtClean="0">
                <a:latin typeface="微软雅黑" pitchFamily="34" charset="-122"/>
                <a:ea typeface="微软雅黑" pitchFamily="34" charset="-122"/>
                <a:cs typeface="微软雅黑" pitchFamily="34" charset="-122"/>
                <a:sym typeface="+mn-ea"/>
              </a:rPr>
              <a:t>sql</a:t>
            </a:r>
            <a:r>
              <a:rPr lang="zh-CN" altLang="en-US" dirty="0" smtClean="0">
                <a:latin typeface="微软雅黑" pitchFamily="34" charset="-122"/>
                <a:ea typeface="微软雅黑" pitchFamily="34" charset="-122"/>
                <a:cs typeface="微软雅黑" pitchFamily="34" charset="-122"/>
                <a:sym typeface="+mn-ea"/>
              </a:rPr>
              <a:t>优化</a:t>
            </a:r>
            <a:endParaRPr lang="en-US" altLang="zh-CN" dirty="0" smtClean="0">
              <a:latin typeface="微软雅黑" pitchFamily="34" charset="-122"/>
              <a:ea typeface="微软雅黑" pitchFamily="34" charset="-122"/>
              <a:cs typeface="微软雅黑" pitchFamily="34" charset="-122"/>
              <a:sym typeface="+mn-ea"/>
            </a:endParaRPr>
          </a:p>
        </p:txBody>
      </p:sp>
      <p:sp>
        <p:nvSpPr>
          <p:cNvPr id="10" name="任意多边形 228"/>
          <p:cNvSpPr/>
          <p:nvPr/>
        </p:nvSpPr>
        <p:spPr>
          <a:xfrm>
            <a:off x="8498108" y="1116229"/>
            <a:ext cx="2548477" cy="38544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200" b="1" dirty="0" smtClean="0">
                <a:solidFill>
                  <a:srgbClr val="FFFFFF"/>
                </a:solidFill>
                <a:latin typeface="Calibri" panose="020F0502020204030204"/>
              </a:rPr>
              <a:t>预防接口直调</a:t>
            </a:r>
            <a:endParaRPr lang="zh-CN" altLang="en-US" sz="2200" b="1" dirty="0">
              <a:solidFill>
                <a:srgbClr val="FFFFFF"/>
              </a:solidFill>
              <a:latin typeface="Calibri" panose="020F0502020204030204"/>
            </a:endParaRPr>
          </a:p>
        </p:txBody>
      </p:sp>
      <p:sp>
        <p:nvSpPr>
          <p:cNvPr id="11" name="文本框 7"/>
          <p:cNvSpPr txBox="1"/>
          <p:nvPr/>
        </p:nvSpPr>
        <p:spPr>
          <a:xfrm>
            <a:off x="8498108" y="1533246"/>
            <a:ext cx="3110230" cy="562783"/>
          </a:xfrm>
          <a:prstGeom prst="rect">
            <a:avLst/>
          </a:prstGeom>
          <a:noFill/>
        </p:spPr>
        <p:txBody>
          <a:bodyPr wrap="square" rtlCol="0">
            <a:spAutoFit/>
          </a:bodyPr>
          <a:lstStyle/>
          <a:p>
            <a:pPr marL="342900" indent="-342900">
              <a:lnSpc>
                <a:spcPct val="200000"/>
              </a:lnSpc>
              <a:buFont typeface="Wingdings" panose="05000000000000000000" charset="0"/>
              <a:buChar char="Ø"/>
            </a:pPr>
            <a:r>
              <a:rPr lang="zh-CN" altLang="en-US" dirty="0">
                <a:latin typeface="微软雅黑" pitchFamily="34" charset="-122"/>
                <a:ea typeface="微软雅黑" pitchFamily="34" charset="-122"/>
                <a:cs typeface="微软雅黑" pitchFamily="34" charset="-122"/>
                <a:sym typeface="+mn-ea"/>
              </a:rPr>
              <a:t>秒</a:t>
            </a:r>
            <a:r>
              <a:rPr lang="zh-CN" altLang="en-US" dirty="0" smtClean="0">
                <a:latin typeface="微软雅黑" pitchFamily="34" charset="-122"/>
                <a:ea typeface="微软雅黑" pitchFamily="34" charset="-122"/>
                <a:cs typeface="微软雅黑" pitchFamily="34" charset="-122"/>
                <a:sym typeface="+mn-ea"/>
              </a:rPr>
              <a:t>杀</a:t>
            </a:r>
            <a:r>
              <a:rPr lang="en-US" altLang="zh-CN" dirty="0" smtClean="0">
                <a:latin typeface="微软雅黑" pitchFamily="34" charset="-122"/>
                <a:ea typeface="微软雅黑" pitchFamily="34" charset="-122"/>
                <a:cs typeface="微软雅黑" pitchFamily="34" charset="-122"/>
                <a:sym typeface="+mn-ea"/>
              </a:rPr>
              <a:t>URL</a:t>
            </a:r>
            <a:r>
              <a:rPr lang="zh-CN" altLang="en-US" dirty="0" smtClean="0">
                <a:latin typeface="微软雅黑" pitchFamily="34" charset="-122"/>
                <a:ea typeface="微软雅黑" pitchFamily="34" charset="-122"/>
                <a:cs typeface="微软雅黑" pitchFamily="34" charset="-122"/>
                <a:sym typeface="+mn-ea"/>
              </a:rPr>
              <a:t>动态化</a:t>
            </a:r>
            <a:endParaRPr lang="en-US" altLang="zh-CN" dirty="0" smtClean="0">
              <a:latin typeface="微软雅黑" pitchFamily="34" charset="-122"/>
              <a:ea typeface="微软雅黑" pitchFamily="34" charset="-122"/>
              <a:cs typeface="微软雅黑" pitchFamily="34" charset="-122"/>
              <a:sym typeface="+mn-ea"/>
            </a:endParaRPr>
          </a:p>
        </p:txBody>
      </p:sp>
      <p:sp>
        <p:nvSpPr>
          <p:cNvPr id="4" name="TextBox 3"/>
          <p:cNvSpPr txBox="1"/>
          <p:nvPr/>
        </p:nvSpPr>
        <p:spPr>
          <a:xfrm>
            <a:off x="4965002" y="3228360"/>
            <a:ext cx="6519734" cy="1200329"/>
          </a:xfrm>
          <a:prstGeom prst="rect">
            <a:avLst/>
          </a:prstGeom>
          <a:noFill/>
        </p:spPr>
        <p:txBody>
          <a:bodyPr wrap="none" rtlCol="0">
            <a:spAutoFit/>
          </a:bodyPr>
          <a:lstStyle/>
          <a:p>
            <a:r>
              <a:rPr lang="en-US" altLang="zh-CN" b="1" dirty="0"/>
              <a:t>update </a:t>
            </a:r>
            <a:r>
              <a:rPr lang="en-US" altLang="zh-CN" b="1" dirty="0" smtClean="0"/>
              <a:t> </a:t>
            </a:r>
            <a:r>
              <a:rPr lang="en-US" altLang="zh-CN" dirty="0" err="1" smtClean="0"/>
              <a:t>miaosha_goods</a:t>
            </a:r>
            <a:r>
              <a:rPr lang="en-US" altLang="zh-CN" dirty="0" smtClean="0"/>
              <a:t> </a:t>
            </a:r>
            <a:r>
              <a:rPr lang="en-US" altLang="zh-CN" dirty="0"/>
              <a:t>set </a:t>
            </a:r>
            <a:r>
              <a:rPr lang="en-US" altLang="zh-CN" dirty="0" smtClean="0"/>
              <a:t>stock=stock-1,version=version+1</a:t>
            </a:r>
            <a:endParaRPr lang="en-US" altLang="zh-CN" dirty="0"/>
          </a:p>
          <a:p>
            <a:r>
              <a:rPr lang="en-US" altLang="zh-CN" b="1" dirty="0"/>
              <a:t>where</a:t>
            </a:r>
            <a:r>
              <a:rPr lang="en-US" altLang="zh-CN" dirty="0"/>
              <a:t> </a:t>
            </a:r>
            <a:r>
              <a:rPr lang="en-US" altLang="zh-CN" dirty="0" smtClean="0"/>
              <a:t>   </a:t>
            </a:r>
            <a:r>
              <a:rPr lang="en-US" altLang="zh-CN" dirty="0" err="1" smtClean="0"/>
              <a:t>goos_id</a:t>
            </a:r>
            <a:r>
              <a:rPr lang="en-US" altLang="zh-CN" dirty="0" smtClean="0"/>
              <a:t> </a:t>
            </a:r>
            <a:r>
              <a:rPr lang="en-US" altLang="zh-CN" dirty="0"/>
              <a:t>={#</a:t>
            </a:r>
            <a:r>
              <a:rPr lang="en-US" altLang="zh-CN" dirty="0" err="1"/>
              <a:t>goods_id</a:t>
            </a:r>
            <a:r>
              <a:rPr lang="en-US" altLang="zh-CN" dirty="0"/>
              <a:t>}</a:t>
            </a:r>
          </a:p>
          <a:p>
            <a:r>
              <a:rPr lang="en-US" altLang="zh-CN" b="1" dirty="0"/>
              <a:t>and </a:t>
            </a:r>
            <a:r>
              <a:rPr lang="en-US" altLang="zh-CN" b="1" dirty="0" smtClean="0"/>
              <a:t>       </a:t>
            </a:r>
            <a:r>
              <a:rPr lang="en-US" altLang="zh-CN" dirty="0" smtClean="0"/>
              <a:t>version </a:t>
            </a:r>
            <a:r>
              <a:rPr lang="en-US" altLang="zh-CN" dirty="0"/>
              <a:t>= #{version}</a:t>
            </a:r>
          </a:p>
          <a:p>
            <a:r>
              <a:rPr lang="en-US" altLang="zh-CN" b="1" dirty="0"/>
              <a:t>and </a:t>
            </a:r>
            <a:r>
              <a:rPr lang="en-US" altLang="zh-CN" b="1" dirty="0" smtClean="0"/>
              <a:t>       </a:t>
            </a:r>
            <a:r>
              <a:rPr lang="en-US" altLang="zh-CN" dirty="0" smtClean="0"/>
              <a:t>stock&gt;0</a:t>
            </a:r>
            <a:endParaRPr lang="zh-CN" altLang="en-US" dirty="0"/>
          </a:p>
        </p:txBody>
      </p:sp>
      <p:pic>
        <p:nvPicPr>
          <p:cNvPr id="2050" name="Picture 2" descr="图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93" y="4421567"/>
            <a:ext cx="10428205" cy="878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descr="图片"/>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973" y="5584959"/>
            <a:ext cx="11188602" cy="807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直接箭头连接符 11"/>
          <p:cNvCxnSpPr/>
          <p:nvPr/>
        </p:nvCxnSpPr>
        <p:spPr>
          <a:xfrm flipV="1">
            <a:off x="2579571" y="1386038"/>
            <a:ext cx="2059806" cy="269507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96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down)">
                                      <p:cBhvr>
                                        <p:cTn id="32" dur="500"/>
                                        <p:tgtEl>
                                          <p:spTgt spid="12"/>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wipe(left)">
                                      <p:cBhvr>
                                        <p:cTn id="40" dur="500"/>
                                        <p:tgtEl>
                                          <p:spTgt spid="9">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9">
                                            <p:txEl>
                                              <p:pRg st="1" end="1"/>
                                            </p:txEl>
                                          </p:spTgt>
                                        </p:tgtEl>
                                        <p:attrNameLst>
                                          <p:attrName>style.visibility</p:attrName>
                                        </p:attrNameLst>
                                      </p:cBhvr>
                                      <p:to>
                                        <p:strVal val="visible"/>
                                      </p:to>
                                    </p:set>
                                    <p:animEffect transition="in" filter="wipe(left)">
                                      <p:cBhvr>
                                        <p:cTn id="45" dur="500"/>
                                        <p:tgtEl>
                                          <p:spTgt spid="9">
                                            <p:txEl>
                                              <p:pRg st="1" end="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2050"/>
                                        </p:tgtEl>
                                        <p:attrNameLst>
                                          <p:attrName>style.visibility</p:attrName>
                                        </p:attrNameLst>
                                      </p:cBhvr>
                                      <p:to>
                                        <p:strVal val="visible"/>
                                      </p:to>
                                    </p:set>
                                    <p:animEffect transition="in" filter="fade">
                                      <p:cBhvr>
                                        <p:cTn id="50" dur="1000"/>
                                        <p:tgtEl>
                                          <p:spTgt spid="2050"/>
                                        </p:tgtEl>
                                      </p:cBhvr>
                                    </p:animEffect>
                                    <p:anim calcmode="lin" valueType="num">
                                      <p:cBhvr>
                                        <p:cTn id="51" dur="1000" fill="hold"/>
                                        <p:tgtEl>
                                          <p:spTgt spid="2050"/>
                                        </p:tgtEl>
                                        <p:attrNameLst>
                                          <p:attrName>ppt_x</p:attrName>
                                        </p:attrNameLst>
                                      </p:cBhvr>
                                      <p:tavLst>
                                        <p:tav tm="0">
                                          <p:val>
                                            <p:strVal val="#ppt_x"/>
                                          </p:val>
                                        </p:tav>
                                        <p:tav tm="100000">
                                          <p:val>
                                            <p:strVal val="#ppt_x"/>
                                          </p:val>
                                        </p:tav>
                                      </p:tavLst>
                                    </p:anim>
                                    <p:anim calcmode="lin" valueType="num">
                                      <p:cBhvr>
                                        <p:cTn id="52" dur="1000" fill="hold"/>
                                        <p:tgtEl>
                                          <p:spTgt spid="2050"/>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2051"/>
                                        </p:tgtEl>
                                        <p:attrNameLst>
                                          <p:attrName>style.visibility</p:attrName>
                                        </p:attrNameLst>
                                      </p:cBhvr>
                                      <p:to>
                                        <p:strVal val="visible"/>
                                      </p:to>
                                    </p:set>
                                    <p:animEffect transition="in" filter="fade">
                                      <p:cBhvr>
                                        <p:cTn id="55" dur="1000"/>
                                        <p:tgtEl>
                                          <p:spTgt spid="2051"/>
                                        </p:tgtEl>
                                      </p:cBhvr>
                                    </p:animEffect>
                                    <p:anim calcmode="lin" valueType="num">
                                      <p:cBhvr>
                                        <p:cTn id="56" dur="1000" fill="hold"/>
                                        <p:tgtEl>
                                          <p:spTgt spid="2051"/>
                                        </p:tgtEl>
                                        <p:attrNameLst>
                                          <p:attrName>ppt_x</p:attrName>
                                        </p:attrNameLst>
                                      </p:cBhvr>
                                      <p:tavLst>
                                        <p:tav tm="0">
                                          <p:val>
                                            <p:strVal val="#ppt_x"/>
                                          </p:val>
                                        </p:tav>
                                        <p:tav tm="100000">
                                          <p:val>
                                            <p:strVal val="#ppt_x"/>
                                          </p:val>
                                        </p:tav>
                                      </p:tavLst>
                                    </p:anim>
                                    <p:anim calcmode="lin" valueType="num">
                                      <p:cBhvr>
                                        <p:cTn id="57" dur="1000" fill="hold"/>
                                        <p:tgtEl>
                                          <p:spTgt spid="2051"/>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xEl>
                                              <p:pRg st="2" end="2"/>
                                            </p:txEl>
                                          </p:spTgt>
                                        </p:tgtEl>
                                        <p:attrNameLst>
                                          <p:attrName>style.visibility</p:attrName>
                                        </p:attrNameLst>
                                      </p:cBhvr>
                                      <p:to>
                                        <p:strVal val="visible"/>
                                      </p:to>
                                    </p:set>
                                    <p:animEffect transition="in" filter="wipe(left)">
                                      <p:cBhvr>
                                        <p:cTn id="62" dur="500"/>
                                        <p:tgtEl>
                                          <p:spTgt spid="9">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wipe(left)">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wipe(left)">
                                      <p:cBhvr>
                                        <p:cTn id="72" dur="500"/>
                                        <p:tgtEl>
                                          <p:spTgt spid="1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11">
                                            <p:txEl>
                                              <p:pRg st="0" end="0"/>
                                            </p:txEl>
                                          </p:spTgt>
                                        </p:tgtEl>
                                        <p:attrNameLst>
                                          <p:attrName>style.visibility</p:attrName>
                                        </p:attrNameLst>
                                      </p:cBhvr>
                                      <p:to>
                                        <p:strVal val="visible"/>
                                      </p:to>
                                    </p:set>
                                    <p:animEffect transition="in" filter="wipe(left)">
                                      <p:cBhvr>
                                        <p:cTn id="7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02. </a:t>
            </a:r>
            <a:r>
              <a:rPr lang="zh-CN" altLang="en-US" b="0" dirty="0" smtClean="0">
                <a:solidFill>
                  <a:schemeClr val="tx1"/>
                </a:solidFill>
                <a:latin typeface="微软雅黑" pitchFamily="34" charset="-122"/>
                <a:ea typeface="微软雅黑" pitchFamily="34" charset="-122"/>
                <a:cs typeface="微软雅黑" pitchFamily="34" charset="-122"/>
                <a:sym typeface="+mn-ea"/>
              </a:rPr>
              <a:t>秒杀架构</a:t>
            </a:r>
            <a:endParaRPr lang="zh-CN" altLang="en-US" b="0" dirty="0">
              <a:solidFill>
                <a:schemeClr val="tx1"/>
              </a:solidFill>
              <a:latin typeface="微软雅黑" pitchFamily="34" charset="-122"/>
              <a:ea typeface="微软雅黑" pitchFamily="34" charset="-122"/>
              <a:cs typeface="微软雅黑" pitchFamily="34" charset="-122"/>
              <a:sym typeface="+mn-ea"/>
            </a:endParaRPr>
          </a:p>
        </p:txBody>
      </p:sp>
      <p:pic>
        <p:nvPicPr>
          <p:cNvPr id="1026" name="Picture 2" descr="图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367" y="1025089"/>
            <a:ext cx="11113260" cy="5188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剪去同侧角的矩形 1"/>
          <p:cNvSpPr/>
          <p:nvPr/>
        </p:nvSpPr>
        <p:spPr>
          <a:xfrm>
            <a:off x="3819330" y="4236098"/>
            <a:ext cx="640702" cy="839755"/>
          </a:xfrm>
          <a:prstGeom prst="snip2Same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t>MQ</a:t>
            </a:r>
            <a:r>
              <a:rPr lang="zh-CN" altLang="en-US" sz="1050" dirty="0" smtClean="0"/>
              <a:t>队列下单</a:t>
            </a:r>
            <a:endParaRPr lang="zh-CN" altLang="en-US" sz="1050" dirty="0"/>
          </a:p>
        </p:txBody>
      </p:sp>
    </p:spTree>
    <p:extLst>
      <p:ext uri="{BB962C8B-B14F-4D97-AF65-F5344CB8AC3E}">
        <p14:creationId xmlns:p14="http://schemas.microsoft.com/office/powerpoint/2010/main" val="13971209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03.</a:t>
            </a:r>
            <a:r>
              <a:rPr lang="zh-CN" altLang="en-US" b="0" dirty="0" smtClean="0">
                <a:solidFill>
                  <a:schemeClr val="tx1"/>
                </a:solidFill>
                <a:latin typeface="微软雅黑" pitchFamily="34" charset="-122"/>
                <a:ea typeface="微软雅黑" pitchFamily="34" charset="-122"/>
                <a:cs typeface="微软雅黑" pitchFamily="34" charset="-122"/>
                <a:sym typeface="+mn-ea"/>
              </a:rPr>
              <a:t>分布式锁选型</a:t>
            </a:r>
            <a:endParaRPr lang="zh-CN" altLang="en-US"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3640455" y="1285557"/>
            <a:ext cx="4213760" cy="38544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200" b="1" dirty="0" smtClean="0">
                <a:solidFill>
                  <a:srgbClr val="FFFFFF"/>
                </a:solidFill>
                <a:latin typeface="Calibri" panose="020F0502020204030204"/>
              </a:rPr>
              <a:t>分布式锁解决方案比较</a:t>
            </a:r>
            <a:endParaRPr lang="zh-CN" altLang="en-US" sz="2200" b="1" dirty="0">
              <a:solidFill>
                <a:srgbClr val="FFFFFF"/>
              </a:solidFill>
              <a:latin typeface="Calibri" panose="020F0502020204030204"/>
            </a:endParaRPr>
          </a:p>
        </p:txBody>
      </p:sp>
      <p:graphicFrame>
        <p:nvGraphicFramePr>
          <p:cNvPr id="9" name="表格 8"/>
          <p:cNvGraphicFramePr/>
          <p:nvPr>
            <p:custDataLst>
              <p:tags r:id="rId1"/>
            </p:custDataLst>
          </p:nvPr>
        </p:nvGraphicFramePr>
        <p:xfrm>
          <a:off x="1490345" y="2029460"/>
          <a:ext cx="9211310" cy="2640330"/>
        </p:xfrm>
        <a:graphic>
          <a:graphicData uri="http://schemas.openxmlformats.org/drawingml/2006/table">
            <a:tbl>
              <a:tblPr firstRow="1" bandRow="1">
                <a:tableStyleId>{5C22544A-7EE6-4342-B048-85BDC9FD1C3A}</a:tableStyleId>
              </a:tblPr>
              <a:tblGrid>
                <a:gridCol w="1527810"/>
                <a:gridCol w="3077845"/>
                <a:gridCol w="2303145"/>
                <a:gridCol w="2302510"/>
              </a:tblGrid>
              <a:tr h="440055">
                <a:tc>
                  <a:txBody>
                    <a:bodyPr/>
                    <a:lstStyle/>
                    <a:p>
                      <a:pPr algn="ctr">
                        <a:buNone/>
                      </a:pPr>
                      <a:r>
                        <a:rPr lang="zh-CN" altLang="en-US" dirty="0"/>
                        <a:t>对比项</a:t>
                      </a:r>
                    </a:p>
                  </a:txBody>
                  <a:tcPr anchor="ctr">
                    <a:solidFill>
                      <a:srgbClr val="01C75C"/>
                    </a:solidFill>
                  </a:tcPr>
                </a:tc>
                <a:tc>
                  <a:txBody>
                    <a:bodyPr/>
                    <a:lstStyle/>
                    <a:p>
                      <a:pPr algn="ctr">
                        <a:buNone/>
                      </a:pPr>
                      <a:r>
                        <a:rPr lang="en-US" altLang="zh-CN" dirty="0" err="1" smtClean="0"/>
                        <a:t>Redis</a:t>
                      </a:r>
                      <a:endParaRPr lang="en-US" altLang="zh-CN" dirty="0"/>
                    </a:p>
                  </a:txBody>
                  <a:tcPr anchor="ctr">
                    <a:solidFill>
                      <a:srgbClr val="01C75C"/>
                    </a:solidFill>
                  </a:tcPr>
                </a:tc>
                <a:tc>
                  <a:txBody>
                    <a:bodyPr/>
                    <a:lstStyle/>
                    <a:p>
                      <a:pPr algn="ctr">
                        <a:buNone/>
                      </a:pPr>
                      <a:r>
                        <a:rPr lang="en-US" altLang="zh-CN" dirty="0" smtClean="0"/>
                        <a:t>Zookeeper</a:t>
                      </a:r>
                      <a:endParaRPr lang="en-US" altLang="zh-CN" dirty="0"/>
                    </a:p>
                  </a:txBody>
                  <a:tcPr anchor="ctr">
                    <a:solidFill>
                      <a:srgbClr val="01C75C"/>
                    </a:solidFill>
                  </a:tcPr>
                </a:tc>
                <a:tc>
                  <a:txBody>
                    <a:bodyPr/>
                    <a:lstStyle/>
                    <a:p>
                      <a:pPr algn="ctr">
                        <a:buNone/>
                      </a:pPr>
                      <a:r>
                        <a:rPr lang="en-US" altLang="zh-CN" dirty="0" err="1" smtClean="0"/>
                        <a:t>etcd</a:t>
                      </a:r>
                      <a:endParaRPr lang="en-US" altLang="zh-CN" dirty="0"/>
                    </a:p>
                  </a:txBody>
                  <a:tcPr anchor="ctr">
                    <a:solidFill>
                      <a:srgbClr val="01C75C"/>
                    </a:solidFill>
                  </a:tcPr>
                </a:tc>
              </a:tr>
              <a:tr h="440055">
                <a:tc>
                  <a:txBody>
                    <a:bodyPr/>
                    <a:lstStyle/>
                    <a:p>
                      <a:pPr algn="ctr">
                        <a:buNone/>
                      </a:pPr>
                      <a:r>
                        <a:rPr lang="zh-CN" altLang="en-US" dirty="0" smtClean="0"/>
                        <a:t>一致性算法</a:t>
                      </a:r>
                      <a:endParaRPr lang="zh-CN" altLang="en-US" dirty="0"/>
                    </a:p>
                  </a:txBody>
                  <a:tcPr anchor="ctr">
                    <a:solidFill>
                      <a:schemeClr val="accent6">
                        <a:lumMod val="40000"/>
                        <a:lumOff val="60000"/>
                      </a:schemeClr>
                    </a:solidFill>
                  </a:tcPr>
                </a:tc>
                <a:tc>
                  <a:txBody>
                    <a:bodyPr/>
                    <a:lstStyle/>
                    <a:p>
                      <a:pPr algn="ctr">
                        <a:buNone/>
                      </a:pPr>
                      <a:r>
                        <a:rPr lang="zh-CN" altLang="en-US" dirty="0" smtClean="0"/>
                        <a:t>无</a:t>
                      </a:r>
                      <a:endParaRPr lang="zh-CN" altLang="en-US" dirty="0"/>
                    </a:p>
                  </a:txBody>
                  <a:tcPr anchor="ctr">
                    <a:solidFill>
                      <a:schemeClr val="accent6">
                        <a:lumMod val="40000"/>
                        <a:lumOff val="60000"/>
                      </a:schemeClr>
                    </a:solidFill>
                  </a:tcPr>
                </a:tc>
                <a:tc>
                  <a:txBody>
                    <a:bodyPr/>
                    <a:lstStyle/>
                    <a:p>
                      <a:pPr algn="ctr">
                        <a:buNone/>
                      </a:pPr>
                      <a:r>
                        <a:rPr lang="en-US" altLang="zh-CN" dirty="0" err="1" smtClean="0"/>
                        <a:t>Poxos</a:t>
                      </a:r>
                      <a:r>
                        <a:rPr lang="en-US" altLang="zh-CN" dirty="0" smtClean="0"/>
                        <a:t> </a:t>
                      </a:r>
                      <a:r>
                        <a:rPr lang="en-US" altLang="zh-CN" dirty="0" err="1" smtClean="0"/>
                        <a:t>Zab</a:t>
                      </a:r>
                      <a:endParaRPr lang="zh-CN" altLang="en-US" dirty="0"/>
                    </a:p>
                  </a:txBody>
                  <a:tcPr anchor="ctr">
                    <a:solidFill>
                      <a:schemeClr val="accent6">
                        <a:lumMod val="40000"/>
                        <a:lumOff val="60000"/>
                      </a:schemeClr>
                    </a:solidFill>
                  </a:tcPr>
                </a:tc>
                <a:tc>
                  <a:txBody>
                    <a:bodyPr/>
                    <a:lstStyle/>
                    <a:p>
                      <a:pPr algn="ctr">
                        <a:buNone/>
                      </a:pPr>
                      <a:r>
                        <a:rPr lang="en-US" altLang="zh-CN" dirty="0" err="1" smtClean="0"/>
                        <a:t>Roft</a:t>
                      </a:r>
                      <a:endParaRPr lang="zh-CN" altLang="en-US" dirty="0"/>
                    </a:p>
                  </a:txBody>
                  <a:tcPr anchor="ctr">
                    <a:solidFill>
                      <a:schemeClr val="accent6">
                        <a:lumMod val="40000"/>
                        <a:lumOff val="60000"/>
                      </a:schemeClr>
                    </a:solidFill>
                  </a:tcPr>
                </a:tc>
              </a:tr>
              <a:tr h="440055">
                <a:tc>
                  <a:txBody>
                    <a:bodyPr/>
                    <a:lstStyle/>
                    <a:p>
                      <a:pPr algn="ctr">
                        <a:buNone/>
                      </a:pPr>
                      <a:r>
                        <a:rPr lang="en-US" altLang="zh-CN" dirty="0" smtClean="0"/>
                        <a:t>CAP</a:t>
                      </a:r>
                      <a:endParaRPr lang="zh-CN" altLang="en-US" dirty="0"/>
                    </a:p>
                  </a:txBody>
                  <a:tcPr anchor="ctr">
                    <a:solidFill>
                      <a:schemeClr val="accent6">
                        <a:lumMod val="20000"/>
                        <a:lumOff val="80000"/>
                      </a:schemeClr>
                    </a:solidFill>
                  </a:tcPr>
                </a:tc>
                <a:tc>
                  <a:txBody>
                    <a:bodyPr/>
                    <a:lstStyle/>
                    <a:p>
                      <a:pPr algn="ctr">
                        <a:buNone/>
                      </a:pPr>
                      <a:r>
                        <a:rPr lang="en-US" altLang="zh-CN" dirty="0" smtClean="0"/>
                        <a:t>AP</a:t>
                      </a:r>
                      <a:endParaRPr lang="en-US" altLang="zh-CN" dirty="0"/>
                    </a:p>
                  </a:txBody>
                  <a:tcPr anchor="ctr">
                    <a:solidFill>
                      <a:schemeClr val="accent6">
                        <a:lumMod val="20000"/>
                        <a:lumOff val="80000"/>
                      </a:schemeClr>
                    </a:solidFill>
                  </a:tcPr>
                </a:tc>
                <a:tc>
                  <a:txBody>
                    <a:bodyPr/>
                    <a:lstStyle/>
                    <a:p>
                      <a:pPr algn="ctr">
                        <a:buNone/>
                      </a:pPr>
                      <a:r>
                        <a:rPr lang="en-US" altLang="zh-CN" dirty="0" smtClean="0"/>
                        <a:t>CP</a:t>
                      </a:r>
                      <a:endParaRPr lang="en-US" altLang="zh-CN" dirty="0"/>
                    </a:p>
                  </a:txBody>
                  <a:tcPr anchor="ctr">
                    <a:solidFill>
                      <a:schemeClr val="accent6">
                        <a:lumMod val="20000"/>
                        <a:lumOff val="80000"/>
                      </a:schemeClr>
                    </a:solidFill>
                  </a:tcPr>
                </a:tc>
                <a:tc>
                  <a:txBody>
                    <a:bodyPr/>
                    <a:lstStyle/>
                    <a:p>
                      <a:pPr algn="ctr">
                        <a:buNone/>
                      </a:pPr>
                      <a:r>
                        <a:rPr lang="en-US" altLang="zh-CN" dirty="0" smtClean="0"/>
                        <a:t>CP/AP</a:t>
                      </a:r>
                      <a:endParaRPr lang="zh-CN" altLang="en-US" dirty="0"/>
                    </a:p>
                  </a:txBody>
                  <a:tcPr anchor="ctr">
                    <a:solidFill>
                      <a:schemeClr val="accent6">
                        <a:lumMod val="20000"/>
                        <a:lumOff val="80000"/>
                      </a:schemeClr>
                    </a:solidFill>
                  </a:tcPr>
                </a:tc>
              </a:tr>
              <a:tr h="440055">
                <a:tc>
                  <a:txBody>
                    <a:bodyPr/>
                    <a:lstStyle/>
                    <a:p>
                      <a:pPr algn="ctr">
                        <a:buNone/>
                      </a:pPr>
                      <a:r>
                        <a:rPr lang="zh-CN" altLang="en-US" dirty="0" smtClean="0"/>
                        <a:t>高可用</a:t>
                      </a:r>
                      <a:endParaRPr lang="zh-CN" altLang="en-US" dirty="0"/>
                    </a:p>
                  </a:txBody>
                  <a:tcPr anchor="ctr">
                    <a:solidFill>
                      <a:schemeClr val="accent6">
                        <a:lumMod val="40000"/>
                        <a:lumOff val="60000"/>
                      </a:schemeClr>
                    </a:solidFill>
                  </a:tcPr>
                </a:tc>
                <a:tc>
                  <a:txBody>
                    <a:bodyPr/>
                    <a:lstStyle/>
                    <a:p>
                      <a:pPr algn="ctr">
                        <a:buNone/>
                      </a:pPr>
                      <a:r>
                        <a:rPr lang="zh-CN" altLang="en-US" dirty="0" smtClean="0"/>
                        <a:t>主从</a:t>
                      </a:r>
                      <a:endParaRPr lang="zh-CN" altLang="en-US" dirty="0"/>
                    </a:p>
                  </a:txBody>
                  <a:tcPr anchor="ctr">
                    <a:solidFill>
                      <a:schemeClr val="accent6">
                        <a:lumMod val="40000"/>
                        <a:lumOff val="60000"/>
                      </a:schemeClr>
                    </a:solidFill>
                  </a:tcPr>
                </a:tc>
                <a:tc>
                  <a:txBody>
                    <a:bodyPr/>
                    <a:lstStyle/>
                    <a:p>
                      <a:pPr algn="ctr">
                        <a:buNone/>
                      </a:pPr>
                      <a:r>
                        <a:rPr lang="en-US" altLang="zh-CN" dirty="0" smtClean="0"/>
                        <a:t>N+1</a:t>
                      </a:r>
                      <a:r>
                        <a:rPr lang="zh-CN" altLang="en-US" dirty="0" smtClean="0"/>
                        <a:t>可用</a:t>
                      </a:r>
                      <a:endParaRPr lang="zh-CN" altLang="en-US" dirty="0"/>
                    </a:p>
                  </a:txBody>
                  <a:tcPr anchor="ctr">
                    <a:solidFill>
                      <a:schemeClr val="accent6">
                        <a:lumMod val="40000"/>
                        <a:lumOff val="60000"/>
                      </a:schemeClr>
                    </a:solidFill>
                  </a:tcPr>
                </a:tc>
                <a:tc>
                  <a:txBody>
                    <a:bodyPr/>
                    <a:lstStyle/>
                    <a:p>
                      <a:pPr algn="ctr">
                        <a:buNone/>
                      </a:pPr>
                      <a:r>
                        <a:rPr lang="en-US" altLang="zh-CN" dirty="0" smtClean="0"/>
                        <a:t>N+1</a:t>
                      </a:r>
                      <a:r>
                        <a:rPr lang="zh-CN" altLang="en-US" dirty="0" smtClean="0"/>
                        <a:t>可用</a:t>
                      </a:r>
                      <a:endParaRPr lang="zh-CN" altLang="en-US" dirty="0"/>
                    </a:p>
                  </a:txBody>
                  <a:tcPr anchor="ctr">
                    <a:solidFill>
                      <a:schemeClr val="accent6">
                        <a:lumMod val="40000"/>
                        <a:lumOff val="60000"/>
                      </a:schemeClr>
                    </a:solidFill>
                  </a:tcPr>
                </a:tc>
              </a:tr>
              <a:tr h="440055">
                <a:tc>
                  <a:txBody>
                    <a:bodyPr/>
                    <a:lstStyle/>
                    <a:p>
                      <a:pPr algn="ctr">
                        <a:buNone/>
                      </a:pPr>
                      <a:r>
                        <a:rPr lang="zh-CN" altLang="en-US" dirty="0" smtClean="0"/>
                        <a:t>接口类型</a:t>
                      </a:r>
                      <a:endParaRPr lang="zh-CN" altLang="en-US" dirty="0"/>
                    </a:p>
                  </a:txBody>
                  <a:tcPr anchor="ctr">
                    <a:solidFill>
                      <a:schemeClr val="accent6">
                        <a:lumMod val="20000"/>
                        <a:lumOff val="80000"/>
                      </a:schemeClr>
                    </a:solidFill>
                  </a:tcPr>
                </a:tc>
                <a:tc>
                  <a:txBody>
                    <a:bodyPr/>
                    <a:lstStyle/>
                    <a:p>
                      <a:pPr algn="ctr">
                        <a:buNone/>
                      </a:pPr>
                      <a:r>
                        <a:rPr lang="zh-CN" altLang="en-US" dirty="0" smtClean="0"/>
                        <a:t>客户端</a:t>
                      </a:r>
                      <a:endParaRPr lang="zh-CN" altLang="en-US" dirty="0"/>
                    </a:p>
                  </a:txBody>
                  <a:tcPr anchor="ctr">
                    <a:solidFill>
                      <a:schemeClr val="accent6">
                        <a:lumMod val="20000"/>
                        <a:lumOff val="80000"/>
                      </a:schemeClr>
                    </a:solidFill>
                  </a:tcPr>
                </a:tc>
                <a:tc>
                  <a:txBody>
                    <a:bodyPr/>
                    <a:lstStyle/>
                    <a:p>
                      <a:pPr algn="ctr">
                        <a:buNone/>
                      </a:pPr>
                      <a:r>
                        <a:rPr lang="zh-CN" altLang="en-US" dirty="0" smtClean="0"/>
                        <a:t>客户端</a:t>
                      </a:r>
                      <a:endParaRPr lang="zh-CN" altLang="en-US" dirty="0"/>
                    </a:p>
                  </a:txBody>
                  <a:tcPr anchor="ctr">
                    <a:solidFill>
                      <a:schemeClr val="accent6">
                        <a:lumMod val="20000"/>
                        <a:lumOff val="80000"/>
                      </a:schemeClr>
                    </a:solidFill>
                  </a:tcPr>
                </a:tc>
                <a:tc>
                  <a:txBody>
                    <a:bodyPr/>
                    <a:lstStyle/>
                    <a:p>
                      <a:pPr algn="ctr">
                        <a:buNone/>
                      </a:pPr>
                      <a:r>
                        <a:rPr lang="en-US" altLang="zh-CN" dirty="0" smtClean="0"/>
                        <a:t>http/</a:t>
                      </a:r>
                      <a:r>
                        <a:rPr lang="en-US" altLang="zh-CN" dirty="0" err="1" smtClean="0"/>
                        <a:t>grpc</a:t>
                      </a:r>
                      <a:endParaRPr lang="zh-CN" altLang="en-US" dirty="0"/>
                    </a:p>
                  </a:txBody>
                  <a:tcPr anchor="ctr">
                    <a:solidFill>
                      <a:schemeClr val="accent6">
                        <a:lumMod val="20000"/>
                        <a:lumOff val="80000"/>
                      </a:schemeClr>
                    </a:solidFill>
                  </a:tcPr>
                </a:tc>
              </a:tr>
              <a:tr h="440055">
                <a:tc>
                  <a:txBody>
                    <a:bodyPr/>
                    <a:lstStyle/>
                    <a:p>
                      <a:pPr algn="ctr">
                        <a:buNone/>
                      </a:pPr>
                      <a:r>
                        <a:rPr lang="zh-CN" altLang="en-US" dirty="0" smtClean="0"/>
                        <a:t>实现</a:t>
                      </a:r>
                      <a:endParaRPr lang="zh-CN" altLang="en-US" dirty="0"/>
                    </a:p>
                  </a:txBody>
                  <a:tcPr anchor="ctr">
                    <a:solidFill>
                      <a:schemeClr val="accent6">
                        <a:lumMod val="40000"/>
                        <a:lumOff val="60000"/>
                      </a:schemeClr>
                    </a:solidFill>
                  </a:tcPr>
                </a:tc>
                <a:tc>
                  <a:txBody>
                    <a:bodyPr/>
                    <a:lstStyle/>
                    <a:p>
                      <a:pPr algn="ctr">
                        <a:buNone/>
                      </a:pPr>
                      <a:r>
                        <a:rPr lang="en-US" altLang="zh-CN" dirty="0" err="1" smtClean="0"/>
                        <a:t>setNX</a:t>
                      </a:r>
                      <a:endParaRPr lang="zh-CN" altLang="en-US" dirty="0"/>
                    </a:p>
                  </a:txBody>
                  <a:tcPr anchor="ctr">
                    <a:solidFill>
                      <a:schemeClr val="accent6">
                        <a:lumMod val="40000"/>
                        <a:lumOff val="60000"/>
                      </a:schemeClr>
                    </a:solidFill>
                  </a:tcPr>
                </a:tc>
                <a:tc>
                  <a:txBody>
                    <a:bodyPr/>
                    <a:lstStyle/>
                    <a:p>
                      <a:pPr algn="ctr">
                        <a:buNone/>
                      </a:pPr>
                      <a:r>
                        <a:rPr lang="en-US" altLang="zh-CN" dirty="0" err="1" smtClean="0"/>
                        <a:t>createEphemeral</a:t>
                      </a:r>
                      <a:endParaRPr lang="zh-CN" altLang="en-US" dirty="0"/>
                    </a:p>
                  </a:txBody>
                  <a:tcPr anchor="ctr">
                    <a:solidFill>
                      <a:schemeClr val="accent6">
                        <a:lumMod val="40000"/>
                        <a:lumOff val="60000"/>
                      </a:schemeClr>
                    </a:solidFill>
                  </a:tcPr>
                </a:tc>
                <a:tc>
                  <a:txBody>
                    <a:bodyPr/>
                    <a:lstStyle/>
                    <a:p>
                      <a:pPr algn="ctr">
                        <a:buNone/>
                      </a:pPr>
                      <a:r>
                        <a:rPr lang="en-US" altLang="zh-CN" dirty="0" err="1" smtClean="0"/>
                        <a:t>restfulAPI</a:t>
                      </a:r>
                      <a:endParaRPr lang="zh-CN" altLang="en-US" dirty="0"/>
                    </a:p>
                  </a:txBody>
                  <a:tcPr anchor="ctr">
                    <a:solidFill>
                      <a:schemeClr val="accent6">
                        <a:lumMod val="40000"/>
                        <a:lumOff val="60000"/>
                      </a:schemeClr>
                    </a:solidFill>
                  </a:tcPr>
                </a:tc>
              </a:tr>
            </a:tbl>
          </a:graphicData>
        </a:graphic>
      </p:graphicFrame>
    </p:spTree>
    <p:extLst>
      <p:ext uri="{BB962C8B-B14F-4D97-AF65-F5344CB8AC3E}">
        <p14:creationId xmlns:p14="http://schemas.microsoft.com/office/powerpoint/2010/main" val="40555253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04.</a:t>
            </a:r>
            <a:r>
              <a:rPr lang="zh-CN" altLang="en-US" b="0" dirty="0" smtClean="0">
                <a:solidFill>
                  <a:schemeClr val="tx1"/>
                </a:solidFill>
                <a:latin typeface="微软雅黑" pitchFamily="34" charset="-122"/>
                <a:ea typeface="微软雅黑" pitchFamily="34" charset="-122"/>
                <a:cs typeface="微软雅黑" pitchFamily="34" charset="-122"/>
                <a:sym typeface="+mn-ea"/>
              </a:rPr>
              <a:t>热</a:t>
            </a:r>
            <a:r>
              <a:rPr lang="en-US" altLang="zh-CN" b="0" dirty="0" smtClean="0">
                <a:solidFill>
                  <a:schemeClr val="tx1"/>
                </a:solidFill>
                <a:latin typeface="微软雅黑" pitchFamily="34" charset="-122"/>
                <a:ea typeface="微软雅黑" pitchFamily="34" charset="-122"/>
                <a:cs typeface="微软雅黑" pitchFamily="34" charset="-122"/>
                <a:sym typeface="+mn-ea"/>
              </a:rPr>
              <a:t>key</a:t>
            </a:r>
            <a:r>
              <a:rPr lang="zh-CN" altLang="en-US" b="0" dirty="0" smtClean="0">
                <a:solidFill>
                  <a:schemeClr val="tx1"/>
                </a:solidFill>
                <a:latin typeface="微软雅黑" pitchFamily="34" charset="-122"/>
                <a:ea typeface="微软雅黑" pitchFamily="34" charset="-122"/>
                <a:cs typeface="微软雅黑" pitchFamily="34" charset="-122"/>
                <a:sym typeface="+mn-ea"/>
              </a:rPr>
              <a:t>重建</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684245" y="1060285"/>
            <a:ext cx="11091830" cy="591233"/>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zh-CN" altLang="en-US" dirty="0" smtClean="0">
                <a:solidFill>
                  <a:schemeClr val="tx1">
                    <a:lumMod val="65000"/>
                    <a:lumOff val="35000"/>
                  </a:schemeClr>
                </a:solidFill>
                <a:latin typeface="微软雅黑" pitchFamily="34" charset="-122"/>
                <a:ea typeface="微软雅黑" pitchFamily="34" charset="-122"/>
              </a:rPr>
              <a:t>高并发多线程情况下热</a:t>
            </a:r>
            <a:r>
              <a:rPr lang="en-US" altLang="zh-CN" dirty="0" smtClean="0">
                <a:solidFill>
                  <a:schemeClr val="tx1">
                    <a:lumMod val="65000"/>
                    <a:lumOff val="35000"/>
                  </a:schemeClr>
                </a:solidFill>
                <a:latin typeface="微软雅黑" pitchFamily="34" charset="-122"/>
                <a:ea typeface="微软雅黑" pitchFamily="34" charset="-122"/>
              </a:rPr>
              <a:t>key</a:t>
            </a:r>
            <a:r>
              <a:rPr lang="zh-CN" altLang="en-US" dirty="0" smtClean="0">
                <a:solidFill>
                  <a:schemeClr val="tx1">
                    <a:lumMod val="65000"/>
                    <a:lumOff val="35000"/>
                  </a:schemeClr>
                </a:solidFill>
                <a:latin typeface="微软雅黑" pitchFamily="34" charset="-122"/>
                <a:ea typeface="微软雅黑" pitchFamily="34" charset="-122"/>
              </a:rPr>
              <a:t>重建是使用</a:t>
            </a:r>
            <a:r>
              <a:rPr lang="en-US" altLang="zh-CN" dirty="0" err="1" smtClean="0">
                <a:solidFill>
                  <a:schemeClr val="tx1">
                    <a:lumMod val="65000"/>
                    <a:lumOff val="35000"/>
                  </a:schemeClr>
                </a:solidFill>
                <a:latin typeface="微软雅黑" pitchFamily="34" charset="-122"/>
                <a:ea typeface="微软雅黑" pitchFamily="34" charset="-122"/>
              </a:rPr>
              <a:t>redis</a:t>
            </a:r>
            <a:r>
              <a:rPr lang="zh-CN" altLang="en-US" dirty="0" smtClean="0">
                <a:solidFill>
                  <a:schemeClr val="tx1">
                    <a:lumMod val="65000"/>
                    <a:lumOff val="35000"/>
                  </a:schemeClr>
                </a:solidFill>
                <a:latin typeface="微软雅黑" pitchFamily="34" charset="-122"/>
                <a:ea typeface="微软雅黑" pitchFamily="34" charset="-122"/>
              </a:rPr>
              <a:t>比较典型的一个问题</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33" name="任意多边形 228"/>
          <p:cNvSpPr/>
          <p:nvPr/>
        </p:nvSpPr>
        <p:spPr>
          <a:xfrm>
            <a:off x="4995386" y="796222"/>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Calibri" panose="020F0502020204030204"/>
              </a:rPr>
              <a:t>热</a:t>
            </a:r>
            <a:r>
              <a:rPr lang="en-US" altLang="zh-CN" sz="2000" b="1" dirty="0" smtClean="0">
                <a:solidFill>
                  <a:srgbClr val="FFFFFF"/>
                </a:solidFill>
                <a:latin typeface="Calibri" panose="020F0502020204030204"/>
              </a:rPr>
              <a:t>key</a:t>
            </a:r>
            <a:r>
              <a:rPr lang="zh-CN" altLang="en-US" sz="2000" b="1" dirty="0" smtClean="0">
                <a:solidFill>
                  <a:srgbClr val="FFFFFF"/>
                </a:solidFill>
                <a:latin typeface="Calibri" panose="020F0502020204030204"/>
              </a:rPr>
              <a:t>重建</a:t>
            </a:r>
            <a:endParaRPr lang="zh-CN" altLang="en-US" sz="2000" b="1" dirty="0">
              <a:solidFill>
                <a:srgbClr val="FFFFFF"/>
              </a:solidFill>
              <a:latin typeface="Calibri" panose="020F0502020204030204"/>
            </a:endParaRPr>
          </a:p>
        </p:txBody>
      </p:sp>
      <p:cxnSp>
        <p:nvCxnSpPr>
          <p:cNvPr id="35" name="直接连接符 34"/>
          <p:cNvCxnSpPr/>
          <p:nvPr/>
        </p:nvCxnSpPr>
        <p:spPr>
          <a:xfrm flipV="1">
            <a:off x="746760" y="1839558"/>
            <a:ext cx="10656346" cy="43030"/>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022900" y="1861073"/>
            <a:ext cx="53788" cy="4883973"/>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7412019" y="1974027"/>
            <a:ext cx="53788" cy="4883973"/>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sp>
        <p:nvSpPr>
          <p:cNvPr id="39" name="右箭头 38"/>
          <p:cNvSpPr/>
          <p:nvPr/>
        </p:nvSpPr>
        <p:spPr>
          <a:xfrm>
            <a:off x="3289403" y="2112311"/>
            <a:ext cx="2240028" cy="71627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t>查询数据库</a:t>
            </a:r>
            <a:endParaRPr lang="zh-CN" altLang="en-US" dirty="0"/>
          </a:p>
        </p:txBody>
      </p:sp>
      <p:sp>
        <p:nvSpPr>
          <p:cNvPr id="42" name="右箭头 41"/>
          <p:cNvSpPr/>
          <p:nvPr/>
        </p:nvSpPr>
        <p:spPr>
          <a:xfrm>
            <a:off x="419549" y="2146825"/>
            <a:ext cx="2630246" cy="64725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sp>
        <p:nvSpPr>
          <p:cNvPr id="46" name="右箭头 45"/>
          <p:cNvSpPr/>
          <p:nvPr/>
        </p:nvSpPr>
        <p:spPr>
          <a:xfrm>
            <a:off x="5819887" y="2078010"/>
            <a:ext cx="1619026" cy="78488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t>查询数据库</a:t>
            </a:r>
            <a:endParaRPr lang="zh-CN" altLang="en-US" dirty="0"/>
          </a:p>
        </p:txBody>
      </p:sp>
      <p:sp>
        <p:nvSpPr>
          <p:cNvPr id="47" name="右箭头 46"/>
          <p:cNvSpPr/>
          <p:nvPr/>
        </p:nvSpPr>
        <p:spPr>
          <a:xfrm>
            <a:off x="7549964" y="2099312"/>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输出结果</a:t>
            </a:r>
            <a:endParaRPr lang="zh-CN" altLang="en-US" dirty="0"/>
          </a:p>
        </p:txBody>
      </p:sp>
      <p:sp>
        <p:nvSpPr>
          <p:cNvPr id="77" name="右箭头 76"/>
          <p:cNvSpPr/>
          <p:nvPr/>
        </p:nvSpPr>
        <p:spPr>
          <a:xfrm>
            <a:off x="4821219" y="5721387"/>
            <a:ext cx="2630246" cy="64725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sp>
        <p:nvSpPr>
          <p:cNvPr id="79" name="右箭头 78"/>
          <p:cNvSpPr/>
          <p:nvPr/>
        </p:nvSpPr>
        <p:spPr>
          <a:xfrm>
            <a:off x="9397596" y="5673874"/>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输出结果</a:t>
            </a:r>
            <a:endParaRPr lang="zh-CN" altLang="en-US" dirty="0"/>
          </a:p>
        </p:txBody>
      </p:sp>
      <p:sp>
        <p:nvSpPr>
          <p:cNvPr id="80" name="右箭头 79"/>
          <p:cNvSpPr/>
          <p:nvPr/>
        </p:nvSpPr>
        <p:spPr>
          <a:xfrm>
            <a:off x="7654852" y="5673874"/>
            <a:ext cx="1592132" cy="742277"/>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smtClean="0"/>
              <a:t>……..</a:t>
            </a:r>
            <a:endParaRPr lang="zh-CN" altLang="en-US" dirty="0"/>
          </a:p>
        </p:txBody>
      </p:sp>
      <p:sp>
        <p:nvSpPr>
          <p:cNvPr id="81" name="右箭头 80"/>
          <p:cNvSpPr/>
          <p:nvPr/>
        </p:nvSpPr>
        <p:spPr>
          <a:xfrm>
            <a:off x="4612035" y="3189869"/>
            <a:ext cx="2240028" cy="71627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t>查询数据库</a:t>
            </a:r>
            <a:endParaRPr lang="zh-CN" altLang="en-US" dirty="0"/>
          </a:p>
        </p:txBody>
      </p:sp>
      <p:sp>
        <p:nvSpPr>
          <p:cNvPr id="82" name="右箭头 81"/>
          <p:cNvSpPr/>
          <p:nvPr/>
        </p:nvSpPr>
        <p:spPr>
          <a:xfrm>
            <a:off x="1742181" y="3224383"/>
            <a:ext cx="2630246" cy="64725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sp>
        <p:nvSpPr>
          <p:cNvPr id="83" name="右箭头 82"/>
          <p:cNvSpPr/>
          <p:nvPr/>
        </p:nvSpPr>
        <p:spPr>
          <a:xfrm>
            <a:off x="7142519" y="3155568"/>
            <a:ext cx="1619026" cy="78488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t>查询数据库</a:t>
            </a:r>
            <a:endParaRPr lang="zh-CN" altLang="en-US" dirty="0"/>
          </a:p>
        </p:txBody>
      </p:sp>
      <p:sp>
        <p:nvSpPr>
          <p:cNvPr id="84" name="右箭头 83"/>
          <p:cNvSpPr/>
          <p:nvPr/>
        </p:nvSpPr>
        <p:spPr>
          <a:xfrm>
            <a:off x="8872596" y="3176870"/>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输出结果</a:t>
            </a:r>
            <a:endParaRPr lang="zh-CN" altLang="en-US" dirty="0"/>
          </a:p>
        </p:txBody>
      </p:sp>
      <p:sp>
        <p:nvSpPr>
          <p:cNvPr id="85" name="右箭头 84"/>
          <p:cNvSpPr/>
          <p:nvPr/>
        </p:nvSpPr>
        <p:spPr>
          <a:xfrm>
            <a:off x="6309055" y="4461064"/>
            <a:ext cx="2240028" cy="71627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t>查询数据库</a:t>
            </a:r>
            <a:endParaRPr lang="zh-CN" altLang="en-US" dirty="0"/>
          </a:p>
        </p:txBody>
      </p:sp>
      <p:sp>
        <p:nvSpPr>
          <p:cNvPr id="86" name="右箭头 85"/>
          <p:cNvSpPr/>
          <p:nvPr/>
        </p:nvSpPr>
        <p:spPr>
          <a:xfrm>
            <a:off x="3439201" y="4495578"/>
            <a:ext cx="2630246" cy="64725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sp>
        <p:nvSpPr>
          <p:cNvPr id="87" name="右箭头 86"/>
          <p:cNvSpPr/>
          <p:nvPr/>
        </p:nvSpPr>
        <p:spPr>
          <a:xfrm>
            <a:off x="8839539" y="4426763"/>
            <a:ext cx="1619026" cy="78488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t>查询数据库</a:t>
            </a:r>
            <a:endParaRPr lang="zh-CN" altLang="en-US" dirty="0"/>
          </a:p>
        </p:txBody>
      </p:sp>
      <p:sp>
        <p:nvSpPr>
          <p:cNvPr id="88" name="右箭头 87"/>
          <p:cNvSpPr/>
          <p:nvPr/>
        </p:nvSpPr>
        <p:spPr>
          <a:xfrm>
            <a:off x="10569616" y="4448065"/>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输出结果</a:t>
            </a:r>
            <a:endParaRPr lang="zh-CN" altLang="en-US" dirty="0"/>
          </a:p>
        </p:txBody>
      </p:sp>
    </p:spTree>
    <p:extLst>
      <p:ext uri="{BB962C8B-B14F-4D97-AF65-F5344CB8AC3E}">
        <p14:creationId xmlns:p14="http://schemas.microsoft.com/office/powerpoint/2010/main" val="265508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wipe(left)">
                                      <p:cBhvr>
                                        <p:cTn id="32" dur="500"/>
                                        <p:tgtEl>
                                          <p:spTgt spid="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left)">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wipe(left)">
                                      <p:cBhvr>
                                        <p:cTn id="42" dur="500"/>
                                        <p:tgtEl>
                                          <p:spTgt spid="8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wipe(left)">
                                      <p:cBhvr>
                                        <p:cTn id="47" dur="500"/>
                                        <p:tgtEl>
                                          <p:spTgt spid="8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wipe(left)">
                                      <p:cBhvr>
                                        <p:cTn id="52" dur="500"/>
                                        <p:tgtEl>
                                          <p:spTgt spid="8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wipe(left)">
                                      <p:cBhvr>
                                        <p:cTn id="57" dur="500"/>
                                        <p:tgtEl>
                                          <p:spTgt spid="8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8"/>
                                        </p:tgtEl>
                                        <p:attrNameLst>
                                          <p:attrName>style.visibility</p:attrName>
                                        </p:attrNameLst>
                                      </p:cBhvr>
                                      <p:to>
                                        <p:strVal val="visible"/>
                                      </p:to>
                                    </p:set>
                                    <p:animEffect transition="in" filter="wipe(left)">
                                      <p:cBhvr>
                                        <p:cTn id="62" dur="500"/>
                                        <p:tgtEl>
                                          <p:spTgt spid="8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animEffect transition="in" filter="wipe(left)">
                                      <p:cBhvr>
                                        <p:cTn id="67" dur="500"/>
                                        <p:tgtEl>
                                          <p:spTgt spid="7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0"/>
                                        </p:tgtEl>
                                        <p:attrNameLst>
                                          <p:attrName>style.visibility</p:attrName>
                                        </p:attrNameLst>
                                      </p:cBhvr>
                                      <p:to>
                                        <p:strVal val="visible"/>
                                      </p:to>
                                    </p:set>
                                    <p:animEffect transition="in" filter="wipe(left)">
                                      <p:cBhvr>
                                        <p:cTn id="72" dur="500"/>
                                        <p:tgtEl>
                                          <p:spTgt spid="8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9"/>
                                        </p:tgtEl>
                                        <p:attrNameLst>
                                          <p:attrName>style.visibility</p:attrName>
                                        </p:attrNameLst>
                                      </p:cBhvr>
                                      <p:to>
                                        <p:strVal val="visible"/>
                                      </p:to>
                                    </p:set>
                                    <p:animEffect transition="in" filter="wipe(left)">
                                      <p:cBhvr>
                                        <p:cTn id="7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6" grpId="0" animBg="1"/>
      <p:bldP spid="47" grpId="0" animBg="1"/>
      <p:bldP spid="77"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04.</a:t>
            </a:r>
            <a:r>
              <a:rPr lang="zh-CN" altLang="en-US" b="0" dirty="0" smtClean="0">
                <a:solidFill>
                  <a:schemeClr val="tx1"/>
                </a:solidFill>
                <a:latin typeface="微软雅黑" pitchFamily="34" charset="-122"/>
                <a:ea typeface="微软雅黑" pitchFamily="34" charset="-122"/>
                <a:cs typeface="微软雅黑" pitchFamily="34" charset="-122"/>
                <a:sym typeface="+mn-ea"/>
              </a:rPr>
              <a:t>热</a:t>
            </a:r>
            <a:r>
              <a:rPr lang="en-US" altLang="zh-CN" b="0" dirty="0" smtClean="0">
                <a:solidFill>
                  <a:schemeClr val="tx1"/>
                </a:solidFill>
                <a:latin typeface="微软雅黑" pitchFamily="34" charset="-122"/>
                <a:ea typeface="微软雅黑" pitchFamily="34" charset="-122"/>
                <a:cs typeface="微软雅黑" pitchFamily="34" charset="-122"/>
                <a:sym typeface="+mn-ea"/>
              </a:rPr>
              <a:t>key</a:t>
            </a:r>
            <a:r>
              <a:rPr lang="zh-CN" altLang="en-US" b="0" dirty="0" smtClean="0">
                <a:solidFill>
                  <a:schemeClr val="tx1"/>
                </a:solidFill>
                <a:latin typeface="微软雅黑" pitchFamily="34" charset="-122"/>
                <a:ea typeface="微软雅黑" pitchFamily="34" charset="-122"/>
                <a:cs typeface="微软雅黑" pitchFamily="34" charset="-122"/>
                <a:sym typeface="+mn-ea"/>
              </a:rPr>
              <a:t>重建</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4093467" y="848074"/>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Calibri" panose="020F0502020204030204"/>
              </a:rPr>
              <a:t>加锁重建</a:t>
            </a:r>
            <a:endParaRPr lang="zh-CN" altLang="en-US" sz="2000" b="1" dirty="0">
              <a:solidFill>
                <a:srgbClr val="FFFFFF"/>
              </a:solidFill>
              <a:latin typeface="Calibri" panose="020F0502020204030204"/>
            </a:endParaRPr>
          </a:p>
        </p:txBody>
      </p:sp>
      <p:cxnSp>
        <p:nvCxnSpPr>
          <p:cNvPr id="35" name="直接连接符 34"/>
          <p:cNvCxnSpPr/>
          <p:nvPr/>
        </p:nvCxnSpPr>
        <p:spPr>
          <a:xfrm flipV="1">
            <a:off x="746760" y="1839558"/>
            <a:ext cx="10656346" cy="43030"/>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022900" y="1861073"/>
            <a:ext cx="53788" cy="4883973"/>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7412019" y="1974027"/>
            <a:ext cx="53788" cy="4883973"/>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sp>
        <p:nvSpPr>
          <p:cNvPr id="39" name="右箭头 38"/>
          <p:cNvSpPr/>
          <p:nvPr/>
        </p:nvSpPr>
        <p:spPr>
          <a:xfrm>
            <a:off x="3289403" y="2112311"/>
            <a:ext cx="2240028" cy="71627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t>查询数据库</a:t>
            </a:r>
            <a:endParaRPr lang="zh-CN" altLang="en-US" dirty="0"/>
          </a:p>
        </p:txBody>
      </p:sp>
      <p:sp>
        <p:nvSpPr>
          <p:cNvPr id="42" name="右箭头 41"/>
          <p:cNvSpPr/>
          <p:nvPr/>
        </p:nvSpPr>
        <p:spPr>
          <a:xfrm>
            <a:off x="419549" y="2146825"/>
            <a:ext cx="2630246" cy="64725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sp>
        <p:nvSpPr>
          <p:cNvPr id="46" name="右箭头 45"/>
          <p:cNvSpPr/>
          <p:nvPr/>
        </p:nvSpPr>
        <p:spPr>
          <a:xfrm>
            <a:off x="5819887" y="2078010"/>
            <a:ext cx="1619026" cy="784881"/>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smtClean="0"/>
              <a:t>查询数据库</a:t>
            </a:r>
            <a:endParaRPr lang="zh-CN" altLang="en-US" dirty="0"/>
          </a:p>
        </p:txBody>
      </p:sp>
      <p:sp>
        <p:nvSpPr>
          <p:cNvPr id="47" name="右箭头 46"/>
          <p:cNvSpPr/>
          <p:nvPr/>
        </p:nvSpPr>
        <p:spPr>
          <a:xfrm>
            <a:off x="7549964" y="2099312"/>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输出结果</a:t>
            </a:r>
            <a:endParaRPr lang="zh-CN" altLang="en-US" dirty="0"/>
          </a:p>
        </p:txBody>
      </p:sp>
      <p:sp>
        <p:nvSpPr>
          <p:cNvPr id="77" name="右箭头 76"/>
          <p:cNvSpPr/>
          <p:nvPr/>
        </p:nvSpPr>
        <p:spPr>
          <a:xfrm>
            <a:off x="4821219" y="5721387"/>
            <a:ext cx="2630246" cy="64725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sp>
        <p:nvSpPr>
          <p:cNvPr id="79" name="右箭头 78"/>
          <p:cNvSpPr/>
          <p:nvPr/>
        </p:nvSpPr>
        <p:spPr>
          <a:xfrm>
            <a:off x="7549964" y="5673874"/>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输出结果</a:t>
            </a:r>
            <a:endParaRPr lang="zh-CN" altLang="en-US" dirty="0"/>
          </a:p>
        </p:txBody>
      </p:sp>
      <p:sp>
        <p:nvSpPr>
          <p:cNvPr id="81" name="右箭头 80"/>
          <p:cNvSpPr/>
          <p:nvPr/>
        </p:nvSpPr>
        <p:spPr>
          <a:xfrm>
            <a:off x="4612035" y="3224383"/>
            <a:ext cx="2799984" cy="6817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t>等待</a:t>
            </a:r>
          </a:p>
        </p:txBody>
      </p:sp>
      <p:sp>
        <p:nvSpPr>
          <p:cNvPr id="82" name="右箭头 81"/>
          <p:cNvSpPr/>
          <p:nvPr/>
        </p:nvSpPr>
        <p:spPr>
          <a:xfrm>
            <a:off x="1742181" y="3224383"/>
            <a:ext cx="2630246" cy="64725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sp>
        <p:nvSpPr>
          <p:cNvPr id="84" name="右箭头 83"/>
          <p:cNvSpPr/>
          <p:nvPr/>
        </p:nvSpPr>
        <p:spPr>
          <a:xfrm>
            <a:off x="7465807" y="3238505"/>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输出结果</a:t>
            </a:r>
            <a:endParaRPr lang="zh-CN" altLang="en-US" dirty="0"/>
          </a:p>
        </p:txBody>
      </p:sp>
      <p:sp>
        <p:nvSpPr>
          <p:cNvPr id="85" name="右箭头 84"/>
          <p:cNvSpPr/>
          <p:nvPr/>
        </p:nvSpPr>
        <p:spPr>
          <a:xfrm>
            <a:off x="6118666" y="4495578"/>
            <a:ext cx="1293353" cy="68176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dirty="0"/>
              <a:t>等待</a:t>
            </a:r>
          </a:p>
        </p:txBody>
      </p:sp>
      <p:sp>
        <p:nvSpPr>
          <p:cNvPr id="86" name="右箭头 85"/>
          <p:cNvSpPr/>
          <p:nvPr/>
        </p:nvSpPr>
        <p:spPr>
          <a:xfrm>
            <a:off x="3289403" y="4480336"/>
            <a:ext cx="2630246" cy="647251"/>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sp>
        <p:nvSpPr>
          <p:cNvPr id="88" name="右箭头 87"/>
          <p:cNvSpPr/>
          <p:nvPr/>
        </p:nvSpPr>
        <p:spPr>
          <a:xfrm>
            <a:off x="7602408" y="4495578"/>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输出结果</a:t>
            </a:r>
            <a:endParaRPr lang="zh-CN" altLang="en-US" dirty="0"/>
          </a:p>
        </p:txBody>
      </p:sp>
      <p:sp>
        <p:nvSpPr>
          <p:cNvPr id="3" name="椭圆 2"/>
          <p:cNvSpPr/>
          <p:nvPr/>
        </p:nvSpPr>
        <p:spPr>
          <a:xfrm>
            <a:off x="2296759" y="1154997"/>
            <a:ext cx="1452282" cy="5593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lock</a:t>
            </a:r>
            <a:endParaRPr lang="zh-CN" altLang="en-US" b="1" dirty="0"/>
          </a:p>
        </p:txBody>
      </p:sp>
      <p:sp>
        <p:nvSpPr>
          <p:cNvPr id="24" name="椭圆 23"/>
          <p:cNvSpPr/>
          <p:nvPr/>
        </p:nvSpPr>
        <p:spPr>
          <a:xfrm>
            <a:off x="6685878" y="1253609"/>
            <a:ext cx="1452282" cy="55939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unlock</a:t>
            </a:r>
            <a:endParaRPr lang="zh-CN" altLang="en-US" b="1" dirty="0"/>
          </a:p>
        </p:txBody>
      </p:sp>
    </p:spTree>
    <p:extLst>
      <p:ext uri="{BB962C8B-B14F-4D97-AF65-F5344CB8AC3E}">
        <p14:creationId xmlns:p14="http://schemas.microsoft.com/office/powerpoint/2010/main" val="1236908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down)">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down)">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wipe(left)">
                                      <p:cBhvr>
                                        <p:cTn id="27" dur="500"/>
                                        <p:tgtEl>
                                          <p:spTgt spid="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1"/>
                                        </p:tgtEl>
                                        <p:attrNameLst>
                                          <p:attrName>style.visibility</p:attrName>
                                        </p:attrNameLst>
                                      </p:cBhvr>
                                      <p:to>
                                        <p:strVal val="visible"/>
                                      </p:to>
                                    </p:set>
                                    <p:animEffect transition="in" filter="wipe(left)">
                                      <p:cBhvr>
                                        <p:cTn id="32" dur="500"/>
                                        <p:tgtEl>
                                          <p:spTgt spid="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Effect transition="in" filter="wipe(left)">
                                      <p:cBhvr>
                                        <p:cTn id="37" dur="500"/>
                                        <p:tgtEl>
                                          <p:spTgt spid="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wipe(left)">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wipe(left)">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wipe(left)">
                                      <p:cBhvr>
                                        <p:cTn id="52" dur="500"/>
                                        <p:tgtEl>
                                          <p:spTgt spid="8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7"/>
                                        </p:tgtEl>
                                        <p:attrNameLst>
                                          <p:attrName>style.visibility</p:attrName>
                                        </p:attrNameLst>
                                      </p:cBhvr>
                                      <p:to>
                                        <p:strVal val="visible"/>
                                      </p:to>
                                    </p:set>
                                    <p:animEffect transition="in" filter="wipe(left)">
                                      <p:cBhvr>
                                        <p:cTn id="57" dur="500"/>
                                        <p:tgtEl>
                                          <p:spTgt spid="7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9"/>
                                        </p:tgtEl>
                                        <p:attrNameLst>
                                          <p:attrName>style.visibility</p:attrName>
                                        </p:attrNameLst>
                                      </p:cBhvr>
                                      <p:to>
                                        <p:strVal val="visible"/>
                                      </p:to>
                                    </p:set>
                                    <p:animEffect transition="in" filter="wipe(left)">
                                      <p:cBhvr>
                                        <p:cTn id="6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2" grpId="0" animBg="1"/>
      <p:bldP spid="46" grpId="0" animBg="1"/>
      <p:bldP spid="47" grpId="0" animBg="1"/>
      <p:bldP spid="77" grpId="0" animBg="1"/>
      <p:bldP spid="79" grpId="0" animBg="1"/>
      <p:bldP spid="81" grpId="0" animBg="1"/>
      <p:bldP spid="82" grpId="0" animBg="1"/>
      <p:bldP spid="84" grpId="0" animBg="1"/>
      <p:bldP spid="85" grpId="0" animBg="1"/>
      <p:bldP spid="86" grpId="0" animBg="1"/>
      <p:bldP spid="8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圆角矩形 31"/>
          <p:cNvSpPr/>
          <p:nvPr/>
        </p:nvSpPr>
        <p:spPr>
          <a:xfrm>
            <a:off x="1118795" y="5656901"/>
            <a:ext cx="10562511" cy="991325"/>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1118795" y="2746870"/>
            <a:ext cx="10625418" cy="1473799"/>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118795" y="1310391"/>
            <a:ext cx="10562511" cy="1473799"/>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1118795" y="4220669"/>
            <a:ext cx="10625418" cy="1473799"/>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04.</a:t>
            </a:r>
            <a:r>
              <a:rPr lang="zh-CN" altLang="en-US" b="0" dirty="0" smtClean="0">
                <a:solidFill>
                  <a:schemeClr val="tx1"/>
                </a:solidFill>
                <a:latin typeface="微软雅黑" pitchFamily="34" charset="-122"/>
                <a:ea typeface="微软雅黑" pitchFamily="34" charset="-122"/>
                <a:cs typeface="微软雅黑" pitchFamily="34" charset="-122"/>
                <a:sym typeface="+mn-ea"/>
              </a:rPr>
              <a:t>热</a:t>
            </a:r>
            <a:r>
              <a:rPr lang="en-US" altLang="zh-CN" b="0" dirty="0" smtClean="0">
                <a:solidFill>
                  <a:schemeClr val="tx1"/>
                </a:solidFill>
                <a:latin typeface="微软雅黑" pitchFamily="34" charset="-122"/>
                <a:ea typeface="微软雅黑" pitchFamily="34" charset="-122"/>
                <a:cs typeface="微软雅黑" pitchFamily="34" charset="-122"/>
                <a:sym typeface="+mn-ea"/>
              </a:rPr>
              <a:t>key</a:t>
            </a:r>
            <a:r>
              <a:rPr lang="zh-CN" altLang="en-US" b="0" dirty="0" smtClean="0">
                <a:solidFill>
                  <a:schemeClr val="tx1"/>
                </a:solidFill>
                <a:latin typeface="微软雅黑" pitchFamily="34" charset="-122"/>
                <a:ea typeface="微软雅黑" pitchFamily="34" charset="-122"/>
                <a:cs typeface="微软雅黑" pitchFamily="34" charset="-122"/>
                <a:sym typeface="+mn-ea"/>
              </a:rPr>
              <a:t>重建</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4093467" y="679289"/>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Calibri" panose="020F0502020204030204"/>
              </a:rPr>
              <a:t>热</a:t>
            </a:r>
            <a:r>
              <a:rPr lang="en-US" altLang="zh-CN" sz="2000" b="1" dirty="0" smtClean="0">
                <a:solidFill>
                  <a:srgbClr val="FFFFFF"/>
                </a:solidFill>
                <a:latin typeface="Calibri" panose="020F0502020204030204"/>
              </a:rPr>
              <a:t>key</a:t>
            </a:r>
            <a:r>
              <a:rPr lang="zh-CN" altLang="en-US" sz="2000" b="1" dirty="0" smtClean="0">
                <a:solidFill>
                  <a:srgbClr val="FFFFFF"/>
                </a:solidFill>
                <a:latin typeface="Calibri" panose="020F0502020204030204"/>
              </a:rPr>
              <a:t>不过期</a:t>
            </a:r>
            <a:endParaRPr lang="zh-CN" altLang="en-US" sz="2000" b="1" dirty="0">
              <a:solidFill>
                <a:srgbClr val="FFFFFF"/>
              </a:solidFill>
              <a:latin typeface="Calibri" panose="020F0502020204030204"/>
            </a:endParaRPr>
          </a:p>
        </p:txBody>
      </p:sp>
      <p:cxnSp>
        <p:nvCxnSpPr>
          <p:cNvPr id="35" name="直接连接符 34"/>
          <p:cNvCxnSpPr/>
          <p:nvPr/>
        </p:nvCxnSpPr>
        <p:spPr>
          <a:xfrm flipV="1">
            <a:off x="746760" y="1194098"/>
            <a:ext cx="10656346" cy="43030"/>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3057304" y="1237128"/>
            <a:ext cx="19384" cy="5507920"/>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7451465" y="1237128"/>
            <a:ext cx="14342" cy="5620874"/>
          </a:xfrm>
          <a:prstGeom prst="line">
            <a:avLst/>
          </a:prstGeom>
          <a:ln w="38100">
            <a:prstDash val="sysDash"/>
            <a:tailEnd type="none"/>
          </a:ln>
        </p:spPr>
        <p:style>
          <a:lnRef idx="1">
            <a:schemeClr val="accent1"/>
          </a:lnRef>
          <a:fillRef idx="0">
            <a:schemeClr val="accent1"/>
          </a:fillRef>
          <a:effectRef idx="0">
            <a:schemeClr val="accent1"/>
          </a:effectRef>
          <a:fontRef idx="minor">
            <a:schemeClr val="tx1"/>
          </a:fontRef>
        </p:style>
      </p:cxnSp>
      <p:sp>
        <p:nvSpPr>
          <p:cNvPr id="42" name="右箭头 41"/>
          <p:cNvSpPr/>
          <p:nvPr/>
        </p:nvSpPr>
        <p:spPr>
          <a:xfrm>
            <a:off x="1199459" y="1463040"/>
            <a:ext cx="1769635" cy="56721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sp>
        <p:nvSpPr>
          <p:cNvPr id="47" name="右箭头 46"/>
          <p:cNvSpPr/>
          <p:nvPr/>
        </p:nvSpPr>
        <p:spPr>
          <a:xfrm>
            <a:off x="7549964" y="1335494"/>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输出结果</a:t>
            </a:r>
            <a:endParaRPr lang="zh-CN" altLang="en-US" dirty="0"/>
          </a:p>
        </p:txBody>
      </p:sp>
      <p:sp>
        <p:nvSpPr>
          <p:cNvPr id="10" name="TextBox 9"/>
          <p:cNvSpPr txBox="1"/>
          <p:nvPr/>
        </p:nvSpPr>
        <p:spPr>
          <a:xfrm>
            <a:off x="468269" y="1880106"/>
            <a:ext cx="439544" cy="369332"/>
          </a:xfrm>
          <a:prstGeom prst="rect">
            <a:avLst/>
          </a:prstGeom>
          <a:noFill/>
        </p:spPr>
        <p:txBody>
          <a:bodyPr wrap="none" rtlCol="0">
            <a:spAutoFit/>
          </a:bodyPr>
          <a:lstStyle/>
          <a:p>
            <a:r>
              <a:rPr lang="en-US" altLang="zh-CN" b="1" dirty="0" smtClean="0"/>
              <a:t>T1</a:t>
            </a:r>
            <a:endParaRPr lang="zh-CN" altLang="en-US" b="1" dirty="0"/>
          </a:p>
        </p:txBody>
      </p:sp>
      <p:sp>
        <p:nvSpPr>
          <p:cNvPr id="34" name="TextBox 33"/>
          <p:cNvSpPr txBox="1"/>
          <p:nvPr/>
        </p:nvSpPr>
        <p:spPr>
          <a:xfrm>
            <a:off x="468269" y="3198330"/>
            <a:ext cx="439544" cy="369332"/>
          </a:xfrm>
          <a:prstGeom prst="rect">
            <a:avLst/>
          </a:prstGeom>
          <a:noFill/>
        </p:spPr>
        <p:txBody>
          <a:bodyPr wrap="none" rtlCol="0">
            <a:spAutoFit/>
          </a:bodyPr>
          <a:lstStyle/>
          <a:p>
            <a:r>
              <a:rPr lang="en-US" altLang="zh-CN" b="1" dirty="0" smtClean="0"/>
              <a:t>T2</a:t>
            </a:r>
            <a:endParaRPr lang="zh-CN" altLang="en-US" b="1" dirty="0"/>
          </a:p>
        </p:txBody>
      </p:sp>
      <p:sp>
        <p:nvSpPr>
          <p:cNvPr id="36" name="TextBox 35"/>
          <p:cNvSpPr txBox="1"/>
          <p:nvPr/>
        </p:nvSpPr>
        <p:spPr>
          <a:xfrm>
            <a:off x="468269" y="5967897"/>
            <a:ext cx="439544" cy="369332"/>
          </a:xfrm>
          <a:prstGeom prst="rect">
            <a:avLst/>
          </a:prstGeom>
          <a:noFill/>
        </p:spPr>
        <p:txBody>
          <a:bodyPr wrap="none" rtlCol="0">
            <a:spAutoFit/>
          </a:bodyPr>
          <a:lstStyle/>
          <a:p>
            <a:r>
              <a:rPr lang="en-US" altLang="zh-CN" b="1" dirty="0" smtClean="0"/>
              <a:t>T4</a:t>
            </a:r>
            <a:endParaRPr lang="zh-CN" altLang="en-US" b="1" dirty="0"/>
          </a:p>
        </p:txBody>
      </p:sp>
      <p:sp>
        <p:nvSpPr>
          <p:cNvPr id="40" name="TextBox 39"/>
          <p:cNvSpPr txBox="1"/>
          <p:nvPr/>
        </p:nvSpPr>
        <p:spPr>
          <a:xfrm>
            <a:off x="468269" y="4725390"/>
            <a:ext cx="439544" cy="369332"/>
          </a:xfrm>
          <a:prstGeom prst="rect">
            <a:avLst/>
          </a:prstGeom>
          <a:noFill/>
        </p:spPr>
        <p:txBody>
          <a:bodyPr wrap="none" rtlCol="0">
            <a:spAutoFit/>
          </a:bodyPr>
          <a:lstStyle/>
          <a:p>
            <a:r>
              <a:rPr lang="en-US" altLang="zh-CN" b="1" dirty="0" smtClean="0"/>
              <a:t>T3</a:t>
            </a:r>
            <a:endParaRPr lang="zh-CN" altLang="en-US" b="1" dirty="0"/>
          </a:p>
        </p:txBody>
      </p:sp>
      <p:cxnSp>
        <p:nvCxnSpPr>
          <p:cNvPr id="12" name="直接箭头连接符 11"/>
          <p:cNvCxnSpPr/>
          <p:nvPr/>
        </p:nvCxnSpPr>
        <p:spPr>
          <a:xfrm flipV="1">
            <a:off x="3232721" y="1706632"/>
            <a:ext cx="4122616" cy="400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右箭头 40"/>
          <p:cNvSpPr/>
          <p:nvPr/>
        </p:nvSpPr>
        <p:spPr>
          <a:xfrm>
            <a:off x="1163609" y="2777304"/>
            <a:ext cx="1769635" cy="56721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sp>
        <p:nvSpPr>
          <p:cNvPr id="43" name="右箭头 42"/>
          <p:cNvSpPr/>
          <p:nvPr/>
        </p:nvSpPr>
        <p:spPr>
          <a:xfrm>
            <a:off x="7549964" y="2658770"/>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输出老结果</a:t>
            </a:r>
            <a:endParaRPr lang="zh-CN" altLang="en-US" dirty="0"/>
          </a:p>
        </p:txBody>
      </p:sp>
      <p:cxnSp>
        <p:nvCxnSpPr>
          <p:cNvPr id="44" name="直接箭头连接符 43"/>
          <p:cNvCxnSpPr/>
          <p:nvPr/>
        </p:nvCxnSpPr>
        <p:spPr>
          <a:xfrm flipV="1">
            <a:off x="3172853" y="3020896"/>
            <a:ext cx="4122616" cy="400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5" name="右箭头 44"/>
          <p:cNvSpPr/>
          <p:nvPr/>
        </p:nvSpPr>
        <p:spPr>
          <a:xfrm>
            <a:off x="1176155" y="2058306"/>
            <a:ext cx="1769635" cy="56721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sp>
        <p:nvSpPr>
          <p:cNvPr id="48" name="右箭头 47"/>
          <p:cNvSpPr/>
          <p:nvPr/>
        </p:nvSpPr>
        <p:spPr>
          <a:xfrm>
            <a:off x="7549964" y="1916494"/>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输出结果</a:t>
            </a:r>
            <a:endParaRPr lang="zh-CN" altLang="en-US" dirty="0"/>
          </a:p>
        </p:txBody>
      </p:sp>
      <p:cxnSp>
        <p:nvCxnSpPr>
          <p:cNvPr id="49" name="直接箭头连接符 48"/>
          <p:cNvCxnSpPr/>
          <p:nvPr/>
        </p:nvCxnSpPr>
        <p:spPr>
          <a:xfrm flipV="1">
            <a:off x="3185399" y="2301898"/>
            <a:ext cx="4122616" cy="400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4079684" y="3107200"/>
            <a:ext cx="2428691" cy="84923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逻辑缓存过期</a:t>
            </a:r>
            <a:endParaRPr lang="zh-CN" altLang="en-US" dirty="0">
              <a:solidFill>
                <a:schemeClr val="tx1"/>
              </a:solidFill>
            </a:endParaRPr>
          </a:p>
        </p:txBody>
      </p:sp>
      <p:sp>
        <p:nvSpPr>
          <p:cNvPr id="14" name="椭圆 13"/>
          <p:cNvSpPr/>
          <p:nvPr/>
        </p:nvSpPr>
        <p:spPr>
          <a:xfrm>
            <a:off x="9724912" y="3107200"/>
            <a:ext cx="1956394" cy="9560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新线程构建缓存</a:t>
            </a:r>
            <a:endParaRPr lang="zh-CN" altLang="en-US" dirty="0"/>
          </a:p>
        </p:txBody>
      </p:sp>
      <p:sp>
        <p:nvSpPr>
          <p:cNvPr id="50" name="右箭头 49"/>
          <p:cNvSpPr/>
          <p:nvPr/>
        </p:nvSpPr>
        <p:spPr>
          <a:xfrm>
            <a:off x="1219187" y="3661248"/>
            <a:ext cx="1769635" cy="56721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cxnSp>
        <p:nvCxnSpPr>
          <p:cNvPr id="51" name="直接箭头连接符 50"/>
          <p:cNvCxnSpPr/>
          <p:nvPr/>
        </p:nvCxnSpPr>
        <p:spPr>
          <a:xfrm flipV="1">
            <a:off x="3163883" y="3980146"/>
            <a:ext cx="4122616" cy="400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2" name="右箭头 51"/>
          <p:cNvSpPr/>
          <p:nvPr/>
        </p:nvSpPr>
        <p:spPr>
          <a:xfrm>
            <a:off x="7584026" y="3478166"/>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输出老结果</a:t>
            </a:r>
            <a:endParaRPr lang="zh-CN" altLang="en-US" dirty="0"/>
          </a:p>
        </p:txBody>
      </p:sp>
      <p:sp>
        <p:nvSpPr>
          <p:cNvPr id="61" name="右箭头 60"/>
          <p:cNvSpPr/>
          <p:nvPr/>
        </p:nvSpPr>
        <p:spPr>
          <a:xfrm>
            <a:off x="1195883" y="4304940"/>
            <a:ext cx="1769635" cy="56721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cxnSp>
        <p:nvCxnSpPr>
          <p:cNvPr id="62" name="直接箭头连接符 61"/>
          <p:cNvCxnSpPr/>
          <p:nvPr/>
        </p:nvCxnSpPr>
        <p:spPr>
          <a:xfrm flipV="1">
            <a:off x="3205127" y="4548532"/>
            <a:ext cx="4122616" cy="400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3" name="右箭头 62"/>
          <p:cNvSpPr/>
          <p:nvPr/>
        </p:nvSpPr>
        <p:spPr>
          <a:xfrm>
            <a:off x="1199459" y="4900206"/>
            <a:ext cx="1769635" cy="56721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cxnSp>
        <p:nvCxnSpPr>
          <p:cNvPr id="64" name="直接箭头连接符 63"/>
          <p:cNvCxnSpPr/>
          <p:nvPr/>
        </p:nvCxnSpPr>
        <p:spPr>
          <a:xfrm flipV="1">
            <a:off x="3208703" y="5243296"/>
            <a:ext cx="4122616" cy="400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5" name="右箭头 64"/>
          <p:cNvSpPr/>
          <p:nvPr/>
        </p:nvSpPr>
        <p:spPr>
          <a:xfrm>
            <a:off x="7650362" y="4233014"/>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输出老结果</a:t>
            </a:r>
            <a:endParaRPr lang="zh-CN" altLang="en-US" dirty="0"/>
          </a:p>
        </p:txBody>
      </p:sp>
      <p:sp>
        <p:nvSpPr>
          <p:cNvPr id="66" name="右箭头 65"/>
          <p:cNvSpPr/>
          <p:nvPr/>
        </p:nvSpPr>
        <p:spPr>
          <a:xfrm>
            <a:off x="7641392" y="4872158"/>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输出老结果</a:t>
            </a:r>
            <a:endParaRPr lang="zh-CN" altLang="en-US" dirty="0"/>
          </a:p>
        </p:txBody>
      </p:sp>
      <p:sp>
        <p:nvSpPr>
          <p:cNvPr id="68" name="椭圆 67"/>
          <p:cNvSpPr/>
          <p:nvPr/>
        </p:nvSpPr>
        <p:spPr>
          <a:xfrm>
            <a:off x="9484693" y="4395189"/>
            <a:ext cx="2047506" cy="102973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缓存构建完成</a:t>
            </a:r>
            <a:endParaRPr lang="zh-CN" altLang="en-US" dirty="0">
              <a:solidFill>
                <a:schemeClr val="tx1"/>
              </a:solidFill>
            </a:endParaRPr>
          </a:p>
        </p:txBody>
      </p:sp>
      <p:sp>
        <p:nvSpPr>
          <p:cNvPr id="69" name="右箭头 68"/>
          <p:cNvSpPr/>
          <p:nvPr/>
        </p:nvSpPr>
        <p:spPr>
          <a:xfrm>
            <a:off x="1246078" y="5868954"/>
            <a:ext cx="1769635" cy="56721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smtClean="0"/>
              <a:t>获取数据</a:t>
            </a:r>
            <a:endParaRPr lang="zh-CN" altLang="en-US" dirty="0"/>
          </a:p>
        </p:txBody>
      </p:sp>
      <p:cxnSp>
        <p:nvCxnSpPr>
          <p:cNvPr id="70" name="直接箭头连接符 69"/>
          <p:cNvCxnSpPr/>
          <p:nvPr/>
        </p:nvCxnSpPr>
        <p:spPr>
          <a:xfrm flipV="1">
            <a:off x="3199733" y="6135322"/>
            <a:ext cx="4122616" cy="40017"/>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1" name="右箭头 70"/>
          <p:cNvSpPr/>
          <p:nvPr/>
        </p:nvSpPr>
        <p:spPr>
          <a:xfrm>
            <a:off x="7641392" y="5804201"/>
            <a:ext cx="1697020" cy="742276"/>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zh-CN" altLang="en-US" dirty="0" smtClean="0"/>
              <a:t>输出新结果</a:t>
            </a:r>
            <a:endParaRPr lang="zh-CN" altLang="en-US" dirty="0"/>
          </a:p>
        </p:txBody>
      </p:sp>
    </p:spTree>
    <p:extLst>
      <p:ext uri="{BB962C8B-B14F-4D97-AF65-F5344CB8AC3E}">
        <p14:creationId xmlns:p14="http://schemas.microsoft.com/office/powerpoint/2010/main" val="3789964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wipe(left)">
                                      <p:cBhvr>
                                        <p:cTn id="27" dur="500"/>
                                        <p:tgtEl>
                                          <p:spTgt spid="4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left)">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up)">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wipe(left)">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wipe(left)">
                                      <p:cBhvr>
                                        <p:cTn id="67" dur="500"/>
                                        <p:tgtEl>
                                          <p:spTgt spid="5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wipe(left)">
                                      <p:cBhvr>
                                        <p:cTn id="72" dur="500"/>
                                        <p:tgtEl>
                                          <p:spTgt spid="5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wipe(left)">
                                      <p:cBhvr>
                                        <p:cTn id="77" dur="500"/>
                                        <p:tgtEl>
                                          <p:spTgt spid="6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wipe(left)">
                                      <p:cBhvr>
                                        <p:cTn id="82" dur="500"/>
                                        <p:tgtEl>
                                          <p:spTgt spid="6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65"/>
                                        </p:tgtEl>
                                        <p:attrNameLst>
                                          <p:attrName>style.visibility</p:attrName>
                                        </p:attrNameLst>
                                      </p:cBhvr>
                                      <p:to>
                                        <p:strVal val="visible"/>
                                      </p:to>
                                    </p:set>
                                    <p:animEffect transition="in" filter="wipe(left)">
                                      <p:cBhvr>
                                        <p:cTn id="87" dur="500"/>
                                        <p:tgtEl>
                                          <p:spTgt spid="6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63"/>
                                        </p:tgtEl>
                                        <p:attrNameLst>
                                          <p:attrName>style.visibility</p:attrName>
                                        </p:attrNameLst>
                                      </p:cBhvr>
                                      <p:to>
                                        <p:strVal val="visible"/>
                                      </p:to>
                                    </p:set>
                                    <p:animEffect transition="in" filter="wipe(left)">
                                      <p:cBhvr>
                                        <p:cTn id="92" dur="500"/>
                                        <p:tgtEl>
                                          <p:spTgt spid="6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64"/>
                                        </p:tgtEl>
                                        <p:attrNameLst>
                                          <p:attrName>style.visibility</p:attrName>
                                        </p:attrNameLst>
                                      </p:cBhvr>
                                      <p:to>
                                        <p:strVal val="visible"/>
                                      </p:to>
                                    </p:set>
                                    <p:animEffect transition="in" filter="wipe(left)">
                                      <p:cBhvr>
                                        <p:cTn id="97" dur="500"/>
                                        <p:tgtEl>
                                          <p:spTgt spid="6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500"/>
                                        <p:tgtEl>
                                          <p:spTgt spid="66"/>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wipe(down)">
                                      <p:cBhvr>
                                        <p:cTn id="112" dur="500"/>
                                        <p:tgtEl>
                                          <p:spTgt spid="6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wipe(down)">
                                      <p:cBhvr>
                                        <p:cTn id="117" dur="50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4" fill="hold" grpId="0" nodeType="click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wipe(down)">
                                      <p:cBhvr>
                                        <p:cTn id="12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7" grpId="0" animBg="1"/>
      <p:bldP spid="41" grpId="0" animBg="1"/>
      <p:bldP spid="43" grpId="0" animBg="1"/>
      <p:bldP spid="45" grpId="0" animBg="1"/>
      <p:bldP spid="48" grpId="0" animBg="1"/>
      <p:bldP spid="13" grpId="0" animBg="1"/>
      <p:bldP spid="14" grpId="0" animBg="1"/>
      <p:bldP spid="50" grpId="0" animBg="1"/>
      <p:bldP spid="52" grpId="0" animBg="1"/>
      <p:bldP spid="61" grpId="0" animBg="1"/>
      <p:bldP spid="63" grpId="0" animBg="1"/>
      <p:bldP spid="65" grpId="0" animBg="1"/>
      <p:bldP spid="66" grpId="0" animBg="1"/>
      <p:bldP spid="68" grpId="0" animBg="1"/>
      <p:bldP spid="69" grpId="0" animBg="1"/>
      <p:bldP spid="7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04.</a:t>
            </a:r>
            <a:r>
              <a:rPr lang="zh-CN" altLang="en-US" b="0" dirty="0">
                <a:solidFill>
                  <a:schemeClr val="tx1"/>
                </a:solidFill>
                <a:latin typeface="微软雅黑" pitchFamily="34" charset="-122"/>
                <a:ea typeface="微软雅黑" pitchFamily="34" charset="-122"/>
                <a:cs typeface="微软雅黑" pitchFamily="34" charset="-122"/>
                <a:sym typeface="+mn-ea"/>
              </a:rPr>
              <a:t>热</a:t>
            </a:r>
            <a:r>
              <a:rPr lang="en-US" altLang="zh-CN" b="0" dirty="0">
                <a:solidFill>
                  <a:schemeClr val="tx1"/>
                </a:solidFill>
                <a:latin typeface="微软雅黑" pitchFamily="34" charset="-122"/>
                <a:ea typeface="微软雅黑" pitchFamily="34" charset="-122"/>
                <a:cs typeface="微软雅黑" pitchFamily="34" charset="-122"/>
                <a:sym typeface="+mn-ea"/>
              </a:rPr>
              <a:t>key</a:t>
            </a:r>
            <a:r>
              <a:rPr lang="zh-CN" altLang="en-US" b="0" dirty="0">
                <a:solidFill>
                  <a:schemeClr val="tx1"/>
                </a:solidFill>
                <a:latin typeface="微软雅黑" pitchFamily="34" charset="-122"/>
                <a:ea typeface="微软雅黑" pitchFamily="34" charset="-122"/>
                <a:cs typeface="微软雅黑" pitchFamily="34" charset="-122"/>
                <a:sym typeface="+mn-ea"/>
              </a:rPr>
              <a:t>重建</a:t>
            </a:r>
            <a:endParaRPr kumimoji="1" lang="zh-CN" altLang="en-US" b="0" dirty="0">
              <a:solidFill>
                <a:schemeClr val="tx1"/>
              </a:solidFill>
              <a:latin typeface="微软雅黑" pitchFamily="34" charset="-122"/>
              <a:ea typeface="微软雅黑" pitchFamily="34" charset="-122"/>
              <a:cs typeface="微软雅黑" pitchFamily="34" charset="-122"/>
              <a:sym typeface="+mn-ea"/>
            </a:endParaRPr>
          </a:p>
        </p:txBody>
      </p:sp>
      <p:graphicFrame>
        <p:nvGraphicFramePr>
          <p:cNvPr id="6" name="表格 5"/>
          <p:cNvGraphicFramePr/>
          <p:nvPr>
            <p:custDataLst>
              <p:tags r:id="rId1"/>
            </p:custDataLst>
          </p:nvPr>
        </p:nvGraphicFramePr>
        <p:xfrm>
          <a:off x="1541145" y="2079625"/>
          <a:ext cx="8809614" cy="2021205"/>
        </p:xfrm>
        <a:graphic>
          <a:graphicData uri="http://schemas.openxmlformats.org/drawingml/2006/table">
            <a:tbl>
              <a:tblPr firstRow="1" bandRow="1">
                <a:tableStyleId>{5C22544A-7EE6-4342-B048-85BDC9FD1C3A}</a:tableStyleId>
              </a:tblPr>
              <a:tblGrid>
                <a:gridCol w="1584325"/>
                <a:gridCol w="2969895"/>
                <a:gridCol w="4255394"/>
              </a:tblGrid>
              <a:tr h="466725">
                <a:tc>
                  <a:txBody>
                    <a:bodyPr/>
                    <a:lstStyle/>
                    <a:p>
                      <a:pPr algn="ctr">
                        <a:buNone/>
                      </a:pPr>
                      <a:r>
                        <a:rPr lang="zh-CN" altLang="en-US" dirty="0"/>
                        <a:t>对比项</a:t>
                      </a:r>
                    </a:p>
                  </a:txBody>
                  <a:tcPr anchor="ctr">
                    <a:solidFill>
                      <a:srgbClr val="01C75C"/>
                    </a:solidFill>
                  </a:tcPr>
                </a:tc>
                <a:tc>
                  <a:txBody>
                    <a:bodyPr/>
                    <a:lstStyle/>
                    <a:p>
                      <a:pPr algn="ctr">
                        <a:buNone/>
                      </a:pPr>
                      <a:r>
                        <a:rPr lang="zh-CN" altLang="en-US" dirty="0" smtClean="0"/>
                        <a:t>优点</a:t>
                      </a:r>
                      <a:endParaRPr lang="en-US" altLang="zh-CN" dirty="0"/>
                    </a:p>
                  </a:txBody>
                  <a:tcPr anchor="ctr">
                    <a:solidFill>
                      <a:srgbClr val="01C75C"/>
                    </a:solidFill>
                  </a:tcPr>
                </a:tc>
                <a:tc>
                  <a:txBody>
                    <a:bodyPr/>
                    <a:lstStyle/>
                    <a:p>
                      <a:pPr algn="ctr">
                        <a:buNone/>
                      </a:pPr>
                      <a:r>
                        <a:rPr lang="zh-CN" altLang="en-US" dirty="0" smtClean="0"/>
                        <a:t>缺点</a:t>
                      </a:r>
                      <a:endParaRPr lang="en-US" altLang="zh-CN" dirty="0"/>
                    </a:p>
                  </a:txBody>
                  <a:tcPr anchor="ctr">
                    <a:solidFill>
                      <a:srgbClr val="01C75C"/>
                    </a:solidFill>
                  </a:tcPr>
                </a:tc>
              </a:tr>
              <a:tr h="527685">
                <a:tc>
                  <a:txBody>
                    <a:bodyPr/>
                    <a:lstStyle/>
                    <a:p>
                      <a:pPr algn="ctr">
                        <a:buNone/>
                      </a:pPr>
                      <a:r>
                        <a:rPr lang="zh-CN" altLang="en-US" dirty="0" smtClean="0"/>
                        <a:t>互斥锁</a:t>
                      </a:r>
                      <a:endParaRPr lang="zh-CN" altLang="en-US" dirty="0"/>
                    </a:p>
                  </a:txBody>
                  <a:tcPr anchor="ctr">
                    <a:solidFill>
                      <a:schemeClr val="accent6">
                        <a:lumMod val="40000"/>
                        <a:lumOff val="60000"/>
                      </a:schemeClr>
                    </a:solidFill>
                  </a:tcPr>
                </a:tc>
                <a:tc>
                  <a:txBody>
                    <a:bodyPr/>
                    <a:lstStyle/>
                    <a:p>
                      <a:pPr algn="ctr">
                        <a:buNone/>
                      </a:pPr>
                      <a:r>
                        <a:rPr lang="zh-CN" altLang="en-US" dirty="0" smtClean="0"/>
                        <a:t>思路简单</a:t>
                      </a:r>
                      <a:endParaRPr lang="en-US" altLang="zh-CN" dirty="0" smtClean="0"/>
                    </a:p>
                    <a:p>
                      <a:pPr algn="ctr">
                        <a:buNone/>
                      </a:pPr>
                      <a:r>
                        <a:rPr lang="zh-CN" altLang="en-US" dirty="0" smtClean="0"/>
                        <a:t>保证一致性</a:t>
                      </a:r>
                      <a:endParaRPr lang="zh-CN" altLang="en-US" dirty="0"/>
                    </a:p>
                  </a:txBody>
                  <a:tcPr anchor="ctr">
                    <a:solidFill>
                      <a:schemeClr val="accent6">
                        <a:lumMod val="40000"/>
                        <a:lumOff val="60000"/>
                      </a:schemeClr>
                    </a:solidFill>
                  </a:tcPr>
                </a:tc>
                <a:tc>
                  <a:txBody>
                    <a:bodyPr/>
                    <a:lstStyle/>
                    <a:p>
                      <a:pPr algn="ctr">
                        <a:buNone/>
                      </a:pPr>
                      <a:r>
                        <a:rPr lang="zh-CN" altLang="en-US" dirty="0" smtClean="0"/>
                        <a:t>代码复杂</a:t>
                      </a:r>
                      <a:endParaRPr lang="en-US" altLang="zh-CN" dirty="0" smtClean="0"/>
                    </a:p>
                    <a:p>
                      <a:pPr algn="ctr">
                        <a:buNone/>
                      </a:pPr>
                      <a:r>
                        <a:rPr lang="zh-CN" altLang="en-US" dirty="0" smtClean="0"/>
                        <a:t>可能有死锁</a:t>
                      </a:r>
                      <a:endParaRPr lang="zh-CN" altLang="en-US" dirty="0"/>
                    </a:p>
                  </a:txBody>
                  <a:tcPr anchor="ctr">
                    <a:solidFill>
                      <a:schemeClr val="accent6">
                        <a:lumMod val="40000"/>
                        <a:lumOff val="60000"/>
                      </a:schemeClr>
                    </a:solidFill>
                  </a:tcPr>
                </a:tc>
              </a:tr>
              <a:tr h="497205">
                <a:tc>
                  <a:txBody>
                    <a:bodyPr/>
                    <a:lstStyle/>
                    <a:p>
                      <a:pPr algn="ctr">
                        <a:buNone/>
                      </a:pPr>
                      <a:r>
                        <a:rPr lang="zh-CN" altLang="en-US" dirty="0" smtClean="0"/>
                        <a:t>不过期</a:t>
                      </a:r>
                      <a:endParaRPr lang="zh-CN" altLang="en-US" dirty="0"/>
                    </a:p>
                  </a:txBody>
                  <a:tcPr anchor="ctr">
                    <a:solidFill>
                      <a:schemeClr val="accent6">
                        <a:lumMod val="20000"/>
                        <a:lumOff val="80000"/>
                      </a:schemeClr>
                    </a:solidFill>
                  </a:tcPr>
                </a:tc>
                <a:tc>
                  <a:txBody>
                    <a:bodyPr/>
                    <a:lstStyle/>
                    <a:p>
                      <a:pPr algn="ctr">
                        <a:buNone/>
                      </a:pPr>
                      <a:r>
                        <a:rPr lang="zh-CN" altLang="en-US" dirty="0" smtClean="0"/>
                        <a:t>杜绝死锁</a:t>
                      </a:r>
                      <a:endParaRPr lang="en-US" altLang="zh-CN" dirty="0" smtClean="0"/>
                    </a:p>
                    <a:p>
                      <a:pPr algn="ctr">
                        <a:buNone/>
                      </a:pPr>
                      <a:r>
                        <a:rPr lang="zh-CN" altLang="en-US" dirty="0" smtClean="0"/>
                        <a:t>基本避免热</a:t>
                      </a:r>
                      <a:r>
                        <a:rPr lang="en-US" altLang="zh-CN" dirty="0" smtClean="0"/>
                        <a:t>key</a:t>
                      </a:r>
                      <a:r>
                        <a:rPr lang="zh-CN" altLang="en-US" dirty="0" smtClean="0"/>
                        <a:t>重建</a:t>
                      </a:r>
                      <a:endParaRPr lang="zh-CN" altLang="en-US" dirty="0"/>
                    </a:p>
                  </a:txBody>
                  <a:tcPr anchor="ctr">
                    <a:solidFill>
                      <a:schemeClr val="accent6">
                        <a:lumMod val="20000"/>
                        <a:lumOff val="80000"/>
                      </a:schemeClr>
                    </a:solidFill>
                  </a:tcPr>
                </a:tc>
                <a:tc>
                  <a:txBody>
                    <a:bodyPr/>
                    <a:lstStyle/>
                    <a:p>
                      <a:pPr algn="ctr">
                        <a:buNone/>
                      </a:pPr>
                      <a:r>
                        <a:rPr lang="zh-CN" altLang="en-US" dirty="0" smtClean="0"/>
                        <a:t>不保证一致性</a:t>
                      </a:r>
                      <a:endParaRPr lang="en-US" altLang="zh-CN" dirty="0" smtClean="0"/>
                    </a:p>
                    <a:p>
                      <a:pPr algn="ctr">
                        <a:buNone/>
                      </a:pPr>
                      <a:r>
                        <a:rPr lang="zh-CN" altLang="en-US" dirty="0" smtClean="0"/>
                        <a:t>增加逻辑时间</a:t>
                      </a:r>
                      <a:endParaRPr lang="en-US" altLang="zh-CN" dirty="0" smtClean="0"/>
                    </a:p>
                    <a:p>
                      <a:pPr algn="ctr">
                        <a:buNone/>
                      </a:pPr>
                      <a:r>
                        <a:rPr lang="zh-CN" altLang="en-US" dirty="0" smtClean="0"/>
                        <a:t>增加内存和</a:t>
                      </a:r>
                      <a:r>
                        <a:rPr lang="en-US" altLang="zh-CN" dirty="0" err="1" smtClean="0"/>
                        <a:t>cpu</a:t>
                      </a:r>
                      <a:r>
                        <a:rPr lang="zh-CN" altLang="en-US" dirty="0" smtClean="0"/>
                        <a:t>开销</a:t>
                      </a:r>
                      <a:endParaRPr lang="en-US" altLang="zh-CN" dirty="0"/>
                    </a:p>
                  </a:txBody>
                  <a:tcPr anchor="ctr">
                    <a:solidFill>
                      <a:schemeClr val="accent6">
                        <a:lumMod val="20000"/>
                        <a:lumOff val="80000"/>
                      </a:schemeClr>
                    </a:solidFill>
                  </a:tcPr>
                </a:tc>
              </a:tr>
            </a:tbl>
          </a:graphicData>
        </a:graphic>
      </p:graphicFrame>
    </p:spTree>
    <p:extLst>
      <p:ext uri="{BB962C8B-B14F-4D97-AF65-F5344CB8AC3E}">
        <p14:creationId xmlns:p14="http://schemas.microsoft.com/office/powerpoint/2010/main" val="152403855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l">
              <a:buClrTx/>
              <a:buSzTx/>
              <a:buFontTx/>
            </a:pPr>
            <a:r>
              <a:rPr lang="en-US" dirty="0" smtClean="0">
                <a:solidFill>
                  <a:schemeClr val="bg1"/>
                </a:solidFill>
                <a:latin typeface="微软雅黑" pitchFamily="34" charset="-122"/>
                <a:ea typeface="微软雅黑" pitchFamily="34" charset="-122"/>
                <a:cs typeface="微软雅黑" pitchFamily="34" charset="-122"/>
                <a:sym typeface="+mn-ea"/>
              </a:rPr>
              <a:t>02</a:t>
            </a:r>
            <a:r>
              <a:rPr lang="en-US" dirty="0" smtClean="0">
                <a:latin typeface="微软雅黑" pitchFamily="34" charset="-122"/>
                <a:ea typeface="微软雅黑" pitchFamily="34" charset="-122"/>
                <a:cs typeface="微软雅黑" pitchFamily="34" charset="-122"/>
                <a:sym typeface="+mn-ea"/>
              </a:rPr>
              <a:t>.</a:t>
            </a:r>
            <a:r>
              <a:rPr lang="zh-CN" altLang="en-US" dirty="0" smtClean="0">
                <a:latin typeface="微软雅黑" pitchFamily="34" charset="-122"/>
                <a:ea typeface="微软雅黑" pitchFamily="34" charset="-122"/>
                <a:cs typeface="微软雅黑" pitchFamily="34" charset="-122"/>
                <a:sym typeface="+mn-ea"/>
              </a:rPr>
              <a:t>使用</a:t>
            </a:r>
            <a:r>
              <a:rPr lang="en-US" altLang="zh-CN" dirty="0" err="1" smtClean="0">
                <a:latin typeface="微软雅黑" pitchFamily="34" charset="-122"/>
                <a:ea typeface="微软雅黑" pitchFamily="34" charset="-122"/>
                <a:cs typeface="微软雅黑" pitchFamily="34" charset="-122"/>
                <a:sym typeface="+mn-ea"/>
              </a:rPr>
              <a:t>Redis</a:t>
            </a:r>
            <a:r>
              <a:rPr lang="zh-CN" altLang="en-US" dirty="0" smtClean="0">
                <a:latin typeface="微软雅黑" pitchFamily="34" charset="-122"/>
                <a:ea typeface="微软雅黑" pitchFamily="34" charset="-122"/>
                <a:cs typeface="微软雅黑" pitchFamily="34" charset="-122"/>
                <a:sym typeface="+mn-ea"/>
              </a:rPr>
              <a:t>完成</a:t>
            </a:r>
            <a:r>
              <a:rPr lang="en-US" altLang="zh-CN" dirty="0" smtClean="0">
                <a:latin typeface="微软雅黑" pitchFamily="34" charset="-122"/>
                <a:ea typeface="微软雅黑" pitchFamily="34" charset="-122"/>
                <a:cs typeface="微软雅黑" pitchFamily="34" charset="-122"/>
                <a:sym typeface="+mn-ea"/>
              </a:rPr>
              <a:t>MQ</a:t>
            </a:r>
            <a:r>
              <a:rPr lang="zh-CN" altLang="en-US" dirty="0" smtClean="0">
                <a:latin typeface="微软雅黑" pitchFamily="34" charset="-122"/>
                <a:ea typeface="微软雅黑" pitchFamily="34" charset="-122"/>
                <a:cs typeface="微软雅黑" pitchFamily="34" charset="-122"/>
                <a:sym typeface="+mn-ea"/>
              </a:rPr>
              <a:t>功能</a:t>
            </a:r>
            <a:endParaRPr dirty="0">
              <a:solidFill>
                <a:schemeClr val="bg1"/>
              </a:solidFill>
              <a:latin typeface="微软雅黑" pitchFamily="34" charset="-122"/>
              <a:ea typeface="微软雅黑" pitchFamily="34" charset="-122"/>
              <a:cs typeface="微软雅黑" pitchFamily="34" charset="-122"/>
              <a:sym typeface="+mn-ea"/>
            </a:endParaRPr>
          </a:p>
        </p:txBody>
      </p:sp>
      <p:sp>
        <p:nvSpPr>
          <p:cNvPr id="3" name="矩形 2"/>
          <p:cNvSpPr/>
          <p:nvPr/>
        </p:nvSpPr>
        <p:spPr>
          <a:xfrm>
            <a:off x="9130030" y="182880"/>
            <a:ext cx="2911475" cy="931545"/>
          </a:xfrm>
          <a:prstGeom prst="rect">
            <a:avLst/>
          </a:prstGeom>
          <a:solidFill>
            <a:srgbClr val="01C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奈学科技反白"/>
          <p:cNvPicPr>
            <a:picLocks noChangeAspect="1"/>
          </p:cNvPicPr>
          <p:nvPr/>
        </p:nvPicPr>
        <p:blipFill>
          <a:blip r:embed="rId2"/>
          <a:stretch>
            <a:fillRect/>
          </a:stretch>
        </p:blipFill>
        <p:spPr>
          <a:xfrm>
            <a:off x="9538970" y="375920"/>
            <a:ext cx="2034540" cy="41783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03.</a:t>
            </a:r>
            <a:r>
              <a:rPr lang="zh-CN" altLang="en-US" b="0" dirty="0">
                <a:solidFill>
                  <a:schemeClr val="tx1"/>
                </a:solidFill>
                <a:latin typeface="微软雅黑" pitchFamily="34" charset="-122"/>
                <a:ea typeface="微软雅黑" pitchFamily="34" charset="-122"/>
                <a:cs typeface="微软雅黑" pitchFamily="34" charset="-122"/>
                <a:sym typeface="+mn-ea"/>
              </a:rPr>
              <a:t>字符串</a:t>
            </a:r>
            <a:r>
              <a:rPr lang="en-US" altLang="zh-CN" b="0" dirty="0">
                <a:solidFill>
                  <a:schemeClr val="tx1"/>
                </a:solidFill>
                <a:latin typeface="微软雅黑" pitchFamily="34" charset="-122"/>
                <a:ea typeface="微软雅黑" pitchFamily="34" charset="-122"/>
                <a:cs typeface="微软雅黑" pitchFamily="34" charset="-122"/>
                <a:sym typeface="+mn-ea"/>
              </a:rPr>
              <a:t>(String)</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848995" y="1230344"/>
            <a:ext cx="10927080" cy="976621"/>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zh-CN" altLang="en-US" dirty="0">
                <a:solidFill>
                  <a:schemeClr val="tx1">
                    <a:lumMod val="65000"/>
                    <a:lumOff val="35000"/>
                  </a:schemeClr>
                </a:solidFill>
                <a:latin typeface="微软雅黑" pitchFamily="34" charset="-122"/>
                <a:ea typeface="微软雅黑" pitchFamily="34" charset="-122"/>
              </a:rPr>
              <a:t>字符串是 </a:t>
            </a:r>
            <a:r>
              <a:rPr lang="en-US" altLang="zh-CN" dirty="0" err="1">
                <a:solidFill>
                  <a:schemeClr val="tx1">
                    <a:lumMod val="65000"/>
                    <a:lumOff val="35000"/>
                  </a:schemeClr>
                </a:solidFill>
                <a:latin typeface="微软雅黑" pitchFamily="34" charset="-122"/>
                <a:ea typeface="微软雅黑" pitchFamily="34" charset="-122"/>
              </a:rPr>
              <a:t>Redis</a:t>
            </a:r>
            <a:r>
              <a:rPr lang="zh-CN" altLang="en-US" dirty="0">
                <a:solidFill>
                  <a:schemeClr val="tx1">
                    <a:lumMod val="65000"/>
                    <a:lumOff val="35000"/>
                  </a:schemeClr>
                </a:solidFill>
                <a:latin typeface="微软雅黑" pitchFamily="34" charset="-122"/>
                <a:ea typeface="微软雅黑" pitchFamily="34" charset="-122"/>
              </a:rPr>
              <a:t>最简单的储存类型，它存储的值可以是字符串、整数或者浮点数，对整个字符串或者字符串的其中一部分执行操作对整数或者浮点数执行自増</a:t>
            </a:r>
            <a:r>
              <a:rPr lang="en-US" altLang="zh-CN" dirty="0">
                <a:solidFill>
                  <a:schemeClr val="tx1">
                    <a:lumMod val="65000"/>
                    <a:lumOff val="35000"/>
                  </a:schemeClr>
                </a:solidFill>
                <a:latin typeface="微软雅黑" pitchFamily="34" charset="-122"/>
                <a:ea typeface="微软雅黑" pitchFamily="34" charset="-122"/>
              </a:rPr>
              <a:t>( Increment)</a:t>
            </a:r>
            <a:r>
              <a:rPr lang="zh-CN" altLang="en-US" dirty="0">
                <a:solidFill>
                  <a:schemeClr val="tx1">
                    <a:lumMod val="65000"/>
                    <a:lumOff val="35000"/>
                  </a:schemeClr>
                </a:solidFill>
                <a:latin typeface="微软雅黑" pitchFamily="34" charset="-122"/>
                <a:ea typeface="微软雅黑" pitchFamily="34" charset="-122"/>
              </a:rPr>
              <a:t>或者自减</a:t>
            </a:r>
            <a:r>
              <a:rPr lang="en-US" altLang="zh-CN" dirty="0">
                <a:solidFill>
                  <a:schemeClr val="tx1">
                    <a:lumMod val="65000"/>
                    <a:lumOff val="35000"/>
                  </a:schemeClr>
                </a:solidFill>
                <a:latin typeface="微软雅黑" pitchFamily="34" charset="-122"/>
                <a:ea typeface="微软雅黑" pitchFamily="34" charset="-122"/>
              </a:rPr>
              <a:t>( decrement)</a:t>
            </a:r>
            <a:r>
              <a:rPr lang="zh-CN" altLang="en-US" dirty="0">
                <a:solidFill>
                  <a:schemeClr val="tx1">
                    <a:lumMod val="65000"/>
                    <a:lumOff val="35000"/>
                  </a:schemeClr>
                </a:solidFill>
                <a:latin typeface="微软雅黑" pitchFamily="34" charset="-122"/>
                <a:ea typeface="微软雅黑" pitchFamily="34" charset="-122"/>
              </a:rPr>
              <a:t>操作。</a:t>
            </a:r>
          </a:p>
        </p:txBody>
      </p:sp>
      <p:sp>
        <p:nvSpPr>
          <p:cNvPr id="33" name="任意多边形 228"/>
          <p:cNvSpPr/>
          <p:nvPr/>
        </p:nvSpPr>
        <p:spPr>
          <a:xfrm>
            <a:off x="5081447" y="103159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a:solidFill>
                  <a:srgbClr val="FFFFFF"/>
                </a:solidFill>
                <a:latin typeface="Calibri" panose="020F0502020204030204"/>
              </a:rPr>
              <a:t>字符串</a:t>
            </a:r>
            <a:r>
              <a:rPr lang="en-US" altLang="zh-CN" sz="2000" b="1" dirty="0">
                <a:solidFill>
                  <a:srgbClr val="FFFFFF"/>
                </a:solidFill>
                <a:latin typeface="Calibri" panose="020F0502020204030204"/>
              </a:rPr>
              <a:t>(String)</a:t>
            </a:r>
            <a:endParaRPr lang="zh-CN" altLang="en-US" sz="2000" b="1" dirty="0">
              <a:solidFill>
                <a:srgbClr val="FFFFFF"/>
              </a:solidFill>
              <a:latin typeface="Calibri" panose="020F0502020204030204"/>
            </a:endParaRPr>
          </a:p>
        </p:txBody>
      </p:sp>
      <p:sp>
        <p:nvSpPr>
          <p:cNvPr id="66" name="文本框 65"/>
          <p:cNvSpPr txBox="1"/>
          <p:nvPr/>
        </p:nvSpPr>
        <p:spPr>
          <a:xfrm>
            <a:off x="897367" y="2590672"/>
            <a:ext cx="10517979"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zh-CN" sz="2400" b="1" kern="0" spc="10" dirty="0">
                <a:solidFill>
                  <a:srgbClr val="51B171"/>
                </a:solidFill>
                <a:latin typeface="Arial Unicode MS" panose="020B0604020202020204" charset="-122"/>
                <a:cs typeface="Arial Unicode MS" panose="020B0604020202020204" charset="-122"/>
              </a:rPr>
              <a:t>字符串的基本操作</a:t>
            </a:r>
          </a:p>
        </p:txBody>
      </p:sp>
      <p:pic>
        <p:nvPicPr>
          <p:cNvPr id="6" name="图片 5"/>
          <p:cNvPicPr>
            <a:picLocks noChangeAspect="1"/>
          </p:cNvPicPr>
          <p:nvPr/>
        </p:nvPicPr>
        <p:blipFill>
          <a:blip r:embed="rId2"/>
          <a:stretch>
            <a:fillRect/>
          </a:stretch>
        </p:blipFill>
        <p:spPr>
          <a:xfrm>
            <a:off x="979364" y="3264509"/>
            <a:ext cx="7257415" cy="2456815"/>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0" dirty="0" smtClean="0">
                <a:solidFill>
                  <a:schemeClr val="tx1"/>
                </a:solidFill>
                <a:latin typeface="微软雅黑" pitchFamily="34" charset="-122"/>
                <a:ea typeface="微软雅黑" pitchFamily="34" charset="-122"/>
                <a:cs typeface="微软雅黑" pitchFamily="34" charset="-122"/>
                <a:sym typeface="+mn-ea"/>
              </a:rPr>
              <a:t>01</a:t>
            </a:r>
            <a:r>
              <a:rPr b="0" dirty="0" smtClean="0">
                <a:solidFill>
                  <a:schemeClr val="tx1"/>
                </a:solidFill>
                <a:latin typeface="微软雅黑" pitchFamily="34" charset="-122"/>
                <a:ea typeface="微软雅黑" pitchFamily="34" charset="-122"/>
                <a:cs typeface="微软雅黑" pitchFamily="34" charset="-122"/>
                <a:sym typeface="+mn-ea"/>
              </a:rPr>
              <a:t>.</a:t>
            </a:r>
            <a:r>
              <a:rPr lang="zh-CN" altLang="en-US" b="0" dirty="0" smtClean="0">
                <a:solidFill>
                  <a:schemeClr val="tx1"/>
                </a:solidFill>
                <a:latin typeface="微软雅黑" pitchFamily="34" charset="-122"/>
                <a:ea typeface="微软雅黑" pitchFamily="34" charset="-122"/>
                <a:cs typeface="微软雅黑" pitchFamily="34" charset="-122"/>
                <a:sym typeface="+mn-ea"/>
              </a:rPr>
              <a:t>消息队列</a:t>
            </a:r>
            <a:endParaRPr kumimoji="1" lang="zh-CN" altLang="en-US"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4688673" y="979420"/>
            <a:ext cx="1946910" cy="35496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微软雅黑" pitchFamily="34" charset="-122"/>
                <a:ea typeface="微软雅黑" pitchFamily="34" charset="-122"/>
              </a:rPr>
              <a:t>消息队列</a:t>
            </a:r>
            <a:endParaRPr lang="zh-CN" altLang="en-US" sz="2000" b="1" dirty="0">
              <a:solidFill>
                <a:srgbClr val="FFFFFF"/>
              </a:solidFill>
              <a:latin typeface="微软雅黑" pitchFamily="34" charset="-122"/>
              <a:ea typeface="微软雅黑" pitchFamily="34" charset="-122"/>
            </a:endParaRPr>
          </a:p>
        </p:txBody>
      </p:sp>
      <p:sp>
        <p:nvSpPr>
          <p:cNvPr id="7" name="圆角矩形 227"/>
          <p:cNvSpPr/>
          <p:nvPr/>
        </p:nvSpPr>
        <p:spPr>
          <a:xfrm>
            <a:off x="684245" y="1334385"/>
            <a:ext cx="11091830" cy="774333"/>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smtClean="0">
                <a:solidFill>
                  <a:schemeClr val="tx1">
                    <a:lumMod val="65000"/>
                    <a:lumOff val="35000"/>
                  </a:schemeClr>
                </a:solidFill>
                <a:latin typeface="微软雅黑" pitchFamily="34" charset="-122"/>
                <a:ea typeface="微软雅黑" pitchFamily="34" charset="-122"/>
              </a:rPr>
              <a:t>Redis</a:t>
            </a:r>
            <a:r>
              <a:rPr lang="zh-CN" altLang="en-US" dirty="0" smtClean="0">
                <a:solidFill>
                  <a:schemeClr val="tx1">
                    <a:lumMod val="65000"/>
                    <a:lumOff val="35000"/>
                  </a:schemeClr>
                </a:solidFill>
                <a:latin typeface="微软雅黑" pitchFamily="34" charset="-122"/>
                <a:ea typeface="微软雅黑" pitchFamily="34" charset="-122"/>
              </a:rPr>
              <a:t>的发布订阅其实就是</a:t>
            </a:r>
            <a:r>
              <a:rPr lang="en-US" altLang="zh-CN" dirty="0" smtClean="0">
                <a:solidFill>
                  <a:schemeClr val="tx1">
                    <a:lumMod val="65000"/>
                    <a:lumOff val="35000"/>
                  </a:schemeClr>
                </a:solidFill>
                <a:latin typeface="微软雅黑" pitchFamily="34" charset="-122"/>
                <a:ea typeface="微软雅黑" pitchFamily="34" charset="-122"/>
              </a:rPr>
              <a:t>MQ</a:t>
            </a:r>
            <a:r>
              <a:rPr lang="zh-CN" altLang="en-US" dirty="0" smtClean="0">
                <a:solidFill>
                  <a:schemeClr val="tx1">
                    <a:lumMod val="65000"/>
                    <a:lumOff val="35000"/>
                  </a:schemeClr>
                </a:solidFill>
                <a:latin typeface="微软雅黑" pitchFamily="34" charset="-122"/>
                <a:ea typeface="微软雅黑" pitchFamily="34" charset="-122"/>
              </a:rPr>
              <a:t>的广播模式，也可借助</a:t>
            </a:r>
            <a:r>
              <a:rPr lang="en-US" altLang="zh-CN" dirty="0" err="1" smtClean="0">
                <a:solidFill>
                  <a:schemeClr val="tx1">
                    <a:lumMod val="65000"/>
                    <a:lumOff val="35000"/>
                  </a:schemeClr>
                </a:solidFill>
                <a:latin typeface="微软雅黑" pitchFamily="34" charset="-122"/>
                <a:ea typeface="微软雅黑" pitchFamily="34" charset="-122"/>
              </a:rPr>
              <a:t>Redis</a:t>
            </a:r>
            <a:r>
              <a:rPr lang="zh-CN" altLang="en-US" dirty="0" smtClean="0">
                <a:solidFill>
                  <a:schemeClr val="tx1">
                    <a:lumMod val="65000"/>
                    <a:lumOff val="35000"/>
                  </a:schemeClr>
                </a:solidFill>
                <a:latin typeface="微软雅黑" pitchFamily="34" charset="-122"/>
                <a:ea typeface="微软雅黑" pitchFamily="34" charset="-122"/>
              </a:rPr>
              <a:t>的</a:t>
            </a:r>
            <a:r>
              <a:rPr lang="en-US" altLang="zh-CN" dirty="0" smtClean="0">
                <a:solidFill>
                  <a:schemeClr val="tx1">
                    <a:lumMod val="65000"/>
                    <a:lumOff val="35000"/>
                  </a:schemeClr>
                </a:solidFill>
                <a:latin typeface="微软雅黑" pitchFamily="34" charset="-122"/>
                <a:ea typeface="微软雅黑" pitchFamily="34" charset="-122"/>
              </a:rPr>
              <a:t>list</a:t>
            </a:r>
            <a:r>
              <a:rPr lang="zh-CN" altLang="en-US" dirty="0" smtClean="0">
                <a:solidFill>
                  <a:schemeClr val="tx1">
                    <a:lumMod val="65000"/>
                    <a:lumOff val="35000"/>
                  </a:schemeClr>
                </a:solidFill>
                <a:latin typeface="微软雅黑" pitchFamily="34" charset="-122"/>
                <a:ea typeface="微软雅黑" pitchFamily="34" charset="-122"/>
              </a:rPr>
              <a:t>阻塞的功能来实现</a:t>
            </a:r>
            <a:r>
              <a:rPr lang="en-US" altLang="zh-CN" dirty="0" smtClean="0">
                <a:solidFill>
                  <a:schemeClr val="tx1">
                    <a:lumMod val="65000"/>
                    <a:lumOff val="35000"/>
                  </a:schemeClr>
                </a:solidFill>
                <a:latin typeface="微软雅黑" pitchFamily="34" charset="-122"/>
                <a:ea typeface="微软雅黑" pitchFamily="34" charset="-122"/>
              </a:rPr>
              <a:t>MQ</a:t>
            </a:r>
            <a:r>
              <a:rPr lang="zh-CN" altLang="en-US" dirty="0" smtClean="0">
                <a:solidFill>
                  <a:schemeClr val="tx1">
                    <a:lumMod val="65000"/>
                    <a:lumOff val="35000"/>
                  </a:schemeClr>
                </a:solidFill>
                <a:latin typeface="微软雅黑" pitchFamily="34" charset="-122"/>
                <a:ea typeface="微软雅黑" pitchFamily="34" charset="-122"/>
              </a:rPr>
              <a:t>的</a:t>
            </a:r>
            <a:r>
              <a:rPr lang="en-US" altLang="zh-CN" dirty="0" smtClean="0">
                <a:solidFill>
                  <a:schemeClr val="tx1">
                    <a:lumMod val="65000"/>
                    <a:lumOff val="35000"/>
                  </a:schemeClr>
                </a:solidFill>
                <a:latin typeface="微软雅黑" pitchFamily="34" charset="-122"/>
                <a:ea typeface="微软雅黑" pitchFamily="34" charset="-122"/>
              </a:rPr>
              <a:t>p2p</a:t>
            </a:r>
            <a:r>
              <a:rPr lang="zh-CN" altLang="en-US" dirty="0" smtClean="0">
                <a:solidFill>
                  <a:schemeClr val="tx1">
                    <a:lumMod val="65000"/>
                    <a:lumOff val="35000"/>
                  </a:schemeClr>
                </a:solidFill>
                <a:latin typeface="微软雅黑" pitchFamily="34" charset="-122"/>
                <a:ea typeface="微软雅黑" pitchFamily="34" charset="-122"/>
              </a:rPr>
              <a:t>的功能</a:t>
            </a:r>
            <a:endParaRPr lang="en-US" altLang="zh-CN" dirty="0">
              <a:solidFill>
                <a:schemeClr val="tx1">
                  <a:lumMod val="65000"/>
                  <a:lumOff val="35000"/>
                </a:schemeClr>
              </a:solidFill>
              <a:latin typeface="微软雅黑" pitchFamily="34" charset="-122"/>
              <a:ea typeface="微软雅黑" pitchFamily="34" charset="-122"/>
            </a:endParaRPr>
          </a:p>
        </p:txBody>
      </p:sp>
      <p:pic>
        <p:nvPicPr>
          <p:cNvPr id="20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311" y="3173927"/>
            <a:ext cx="5884062" cy="286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128" y="2146448"/>
            <a:ext cx="5884062" cy="2869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 4"/>
          <p:cNvSpPr/>
          <p:nvPr/>
        </p:nvSpPr>
        <p:spPr>
          <a:xfrm>
            <a:off x="897367" y="3426888"/>
            <a:ext cx="520886" cy="223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nx</a:t>
            </a:r>
            <a:endParaRPr lang="zh-CN" altLang="en-US" dirty="0"/>
          </a:p>
        </p:txBody>
      </p:sp>
      <p:sp>
        <p:nvSpPr>
          <p:cNvPr id="16" name="圆角矩形 15"/>
          <p:cNvSpPr/>
          <p:nvPr/>
        </p:nvSpPr>
        <p:spPr>
          <a:xfrm>
            <a:off x="3855171" y="3315198"/>
            <a:ext cx="520886" cy="223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nx</a:t>
            </a:r>
            <a:endParaRPr lang="zh-CN" altLang="en-US" dirty="0"/>
          </a:p>
        </p:txBody>
      </p:sp>
      <p:sp>
        <p:nvSpPr>
          <p:cNvPr id="17" name="圆角矩形 16"/>
          <p:cNvSpPr/>
          <p:nvPr/>
        </p:nvSpPr>
        <p:spPr>
          <a:xfrm>
            <a:off x="2390265" y="5302618"/>
            <a:ext cx="520886" cy="223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nx</a:t>
            </a:r>
            <a:endParaRPr lang="zh-CN" altLang="en-US" dirty="0"/>
          </a:p>
        </p:txBody>
      </p:sp>
      <p:sp>
        <p:nvSpPr>
          <p:cNvPr id="18" name="圆角矩形 17"/>
          <p:cNvSpPr/>
          <p:nvPr/>
        </p:nvSpPr>
        <p:spPr>
          <a:xfrm>
            <a:off x="3855171" y="5320722"/>
            <a:ext cx="520886" cy="223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nx</a:t>
            </a:r>
            <a:endParaRPr lang="zh-CN" altLang="en-US" dirty="0"/>
          </a:p>
        </p:txBody>
      </p:sp>
      <p:sp>
        <p:nvSpPr>
          <p:cNvPr id="19" name="圆角矩形 18"/>
          <p:cNvSpPr/>
          <p:nvPr/>
        </p:nvSpPr>
        <p:spPr>
          <a:xfrm>
            <a:off x="5401685" y="5320165"/>
            <a:ext cx="520886" cy="223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nx</a:t>
            </a:r>
            <a:endParaRPr lang="zh-CN" altLang="en-US" dirty="0"/>
          </a:p>
        </p:txBody>
      </p:sp>
      <p:sp>
        <p:nvSpPr>
          <p:cNvPr id="22" name="圆角矩形 21"/>
          <p:cNvSpPr/>
          <p:nvPr/>
        </p:nvSpPr>
        <p:spPr>
          <a:xfrm>
            <a:off x="6085930" y="2417089"/>
            <a:ext cx="520886" cy="223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nx</a:t>
            </a:r>
            <a:endParaRPr lang="zh-CN" altLang="en-US" dirty="0"/>
          </a:p>
        </p:txBody>
      </p:sp>
      <p:sp>
        <p:nvSpPr>
          <p:cNvPr id="23" name="圆角矩形 22"/>
          <p:cNvSpPr/>
          <p:nvPr/>
        </p:nvSpPr>
        <p:spPr>
          <a:xfrm>
            <a:off x="9025183" y="2298344"/>
            <a:ext cx="520886" cy="223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nx</a:t>
            </a:r>
            <a:endParaRPr lang="zh-CN" altLang="en-US" dirty="0"/>
          </a:p>
        </p:txBody>
      </p:sp>
      <p:sp>
        <p:nvSpPr>
          <p:cNvPr id="24" name="圆角矩形 23"/>
          <p:cNvSpPr/>
          <p:nvPr/>
        </p:nvSpPr>
        <p:spPr>
          <a:xfrm>
            <a:off x="9025183" y="4279361"/>
            <a:ext cx="520886" cy="2233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nx</a:t>
            </a:r>
            <a:endParaRPr lang="zh-CN" altLang="en-US" dirty="0"/>
          </a:p>
        </p:txBody>
      </p:sp>
      <p:sp>
        <p:nvSpPr>
          <p:cNvPr id="6" name="八角星 5"/>
          <p:cNvSpPr/>
          <p:nvPr/>
        </p:nvSpPr>
        <p:spPr>
          <a:xfrm>
            <a:off x="10165853" y="3031892"/>
            <a:ext cx="1335682" cy="789992"/>
          </a:xfrm>
          <a:prstGeom prst="star8">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抢</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5"/>
                                        </p:tgtEl>
                                        <p:attrNameLst>
                                          <p:attrName>style.visibility</p:attrName>
                                        </p:attrNameLst>
                                      </p:cBhvr>
                                      <p:to>
                                        <p:strVal val="hidden"/>
                                      </p:to>
                                    </p:set>
                                  </p:childTnLst>
                                </p:cTn>
                              </p:par>
                              <p:par>
                                <p:cTn id="12" presetID="10" presetClass="entr" presetSubtype="0"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grpId="1" nodeType="clickEffect">
                                  <p:stCondLst>
                                    <p:cond delay="0"/>
                                  </p:stCondLst>
                                  <p:childTnLst>
                                    <p:set>
                                      <p:cBhvr>
                                        <p:cTn id="43" dur="1" fill="hold">
                                          <p:stCondLst>
                                            <p:cond delay="0"/>
                                          </p:stCondLst>
                                        </p:cTn>
                                        <p:tgtEl>
                                          <p:spTgt spid="23"/>
                                        </p:tgtEl>
                                        <p:attrNameLst>
                                          <p:attrName>style.visibility</p:attrName>
                                        </p:attrNameLst>
                                      </p:cBhvr>
                                      <p:to>
                                        <p:strVal val="hidden"/>
                                      </p:to>
                                    </p:se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additive="base">
                                        <p:cTn id="51" dur="500" fill="hold"/>
                                        <p:tgtEl>
                                          <p:spTgt spid="6"/>
                                        </p:tgtEl>
                                        <p:attrNameLst>
                                          <p:attrName>ppt_x</p:attrName>
                                        </p:attrNameLst>
                                      </p:cBhvr>
                                      <p:tavLst>
                                        <p:tav tm="0">
                                          <p:val>
                                            <p:strVal val="1+#ppt_w/2"/>
                                          </p:val>
                                        </p:tav>
                                        <p:tav tm="100000">
                                          <p:val>
                                            <p:strVal val="#ppt_x"/>
                                          </p:val>
                                        </p:tav>
                                      </p:tavLst>
                                    </p:anim>
                                    <p:anim calcmode="lin" valueType="num">
                                      <p:cBhvr additive="base">
                                        <p:cTn id="5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6" grpId="0" animBg="1"/>
      <p:bldP spid="16" grpId="1" animBg="1"/>
      <p:bldP spid="17" grpId="0" animBg="1"/>
      <p:bldP spid="18" grpId="0" animBg="1"/>
      <p:bldP spid="19" grpId="0" animBg="1"/>
      <p:bldP spid="22" grpId="0" animBg="1"/>
      <p:bldP spid="22" grpId="1" animBg="1"/>
      <p:bldP spid="23" grpId="0" animBg="1"/>
      <p:bldP spid="23" grpId="1" animBg="1"/>
      <p:bldP spid="24"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0" dirty="0" smtClean="0">
                <a:solidFill>
                  <a:schemeClr val="tx1"/>
                </a:solidFill>
                <a:latin typeface="微软雅黑" pitchFamily="34" charset="-122"/>
                <a:ea typeface="微软雅黑" pitchFamily="34" charset="-122"/>
                <a:cs typeface="微软雅黑" pitchFamily="34" charset="-122"/>
                <a:sym typeface="+mn-ea"/>
              </a:rPr>
              <a:t>02</a:t>
            </a:r>
            <a:r>
              <a:rPr b="0" dirty="0" smtClean="0">
                <a:solidFill>
                  <a:schemeClr val="tx1"/>
                </a:solidFill>
                <a:latin typeface="微软雅黑" pitchFamily="34" charset="-122"/>
                <a:ea typeface="微软雅黑" pitchFamily="34" charset="-122"/>
                <a:cs typeface="微软雅黑" pitchFamily="34" charset="-122"/>
                <a:sym typeface="+mn-ea"/>
              </a:rPr>
              <a:t>.</a:t>
            </a:r>
            <a:r>
              <a:rPr lang="zh-CN" altLang="en-US" b="0" dirty="0" smtClean="0">
                <a:solidFill>
                  <a:schemeClr val="tx1"/>
                </a:solidFill>
                <a:latin typeface="微软雅黑" pitchFamily="34" charset="-122"/>
                <a:ea typeface="微软雅黑" pitchFamily="34" charset="-122"/>
                <a:cs typeface="微软雅黑" pitchFamily="34" charset="-122"/>
                <a:sym typeface="+mn-ea"/>
              </a:rPr>
              <a:t>发布订阅</a:t>
            </a:r>
            <a:endParaRPr kumimoji="1" lang="zh-CN" altLang="en-US"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4688673" y="979420"/>
            <a:ext cx="1946910" cy="35496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微软雅黑" pitchFamily="34" charset="-122"/>
                <a:ea typeface="微软雅黑" pitchFamily="34" charset="-122"/>
              </a:rPr>
              <a:t>发布订阅</a:t>
            </a:r>
            <a:endParaRPr lang="zh-CN" altLang="en-US" sz="2000" b="1" dirty="0">
              <a:solidFill>
                <a:srgbClr val="FFFFFF"/>
              </a:solidFill>
              <a:latin typeface="微软雅黑" pitchFamily="34" charset="-122"/>
              <a:ea typeface="微软雅黑" pitchFamily="34" charset="-122"/>
            </a:endParaRPr>
          </a:p>
        </p:txBody>
      </p:sp>
      <p:sp>
        <p:nvSpPr>
          <p:cNvPr id="7" name="圆角矩形 227"/>
          <p:cNvSpPr/>
          <p:nvPr/>
        </p:nvSpPr>
        <p:spPr>
          <a:xfrm>
            <a:off x="684245" y="1334385"/>
            <a:ext cx="11091830" cy="774333"/>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a:solidFill>
                  <a:schemeClr val="tx1">
                    <a:lumMod val="65000"/>
                    <a:lumOff val="35000"/>
                  </a:schemeClr>
                </a:solidFill>
                <a:latin typeface="微软雅黑" pitchFamily="34" charset="-122"/>
                <a:ea typeface="微软雅黑" pitchFamily="34" charset="-122"/>
              </a:rPr>
              <a:t>Redis</a:t>
            </a:r>
            <a:r>
              <a:rPr lang="en-US" altLang="zh-CN" dirty="0">
                <a:solidFill>
                  <a:schemeClr val="tx1">
                    <a:lumMod val="65000"/>
                    <a:lumOff val="35000"/>
                  </a:schemeClr>
                </a:solidFill>
                <a:latin typeface="微软雅黑" pitchFamily="34" charset="-122"/>
                <a:ea typeface="微软雅黑" pitchFamily="34" charset="-122"/>
              </a:rPr>
              <a:t> </a:t>
            </a:r>
            <a:r>
              <a:rPr lang="zh-CN" altLang="en-US" dirty="0">
                <a:solidFill>
                  <a:schemeClr val="tx1">
                    <a:lumMod val="65000"/>
                    <a:lumOff val="35000"/>
                  </a:schemeClr>
                </a:solidFill>
                <a:latin typeface="微软雅黑" pitchFamily="34" charset="-122"/>
                <a:ea typeface="微软雅黑" pitchFamily="34" charset="-122"/>
              </a:rPr>
              <a:t>发布订阅 </a:t>
            </a:r>
            <a:r>
              <a:rPr lang="en-US" altLang="zh-CN" dirty="0">
                <a:solidFill>
                  <a:schemeClr val="tx1">
                    <a:lumMod val="65000"/>
                    <a:lumOff val="35000"/>
                  </a:schemeClr>
                </a:solidFill>
                <a:latin typeface="微软雅黑" pitchFamily="34" charset="-122"/>
                <a:ea typeface="微软雅黑" pitchFamily="34" charset="-122"/>
              </a:rPr>
              <a:t>(pub/sub) </a:t>
            </a:r>
            <a:r>
              <a:rPr lang="zh-CN" altLang="en-US" dirty="0">
                <a:solidFill>
                  <a:schemeClr val="tx1">
                    <a:lumMod val="65000"/>
                    <a:lumOff val="35000"/>
                  </a:schemeClr>
                </a:solidFill>
                <a:latin typeface="微软雅黑" pitchFamily="34" charset="-122"/>
                <a:ea typeface="微软雅黑" pitchFamily="34" charset="-122"/>
              </a:rPr>
              <a:t>是一种消息通信模式：发送者 </a:t>
            </a:r>
            <a:r>
              <a:rPr lang="en-US" altLang="zh-CN" dirty="0">
                <a:solidFill>
                  <a:schemeClr val="tx1">
                    <a:lumMod val="65000"/>
                    <a:lumOff val="35000"/>
                  </a:schemeClr>
                </a:solidFill>
                <a:latin typeface="微软雅黑" pitchFamily="34" charset="-122"/>
                <a:ea typeface="微软雅黑" pitchFamily="34" charset="-122"/>
              </a:rPr>
              <a:t>(pub) </a:t>
            </a:r>
            <a:r>
              <a:rPr lang="zh-CN" altLang="en-US" dirty="0">
                <a:solidFill>
                  <a:schemeClr val="tx1">
                    <a:lumMod val="65000"/>
                    <a:lumOff val="35000"/>
                  </a:schemeClr>
                </a:solidFill>
                <a:latin typeface="微软雅黑" pitchFamily="34" charset="-122"/>
                <a:ea typeface="微软雅黑" pitchFamily="34" charset="-122"/>
              </a:rPr>
              <a:t>发送消息，订阅者 </a:t>
            </a:r>
            <a:r>
              <a:rPr lang="en-US" altLang="zh-CN" dirty="0">
                <a:solidFill>
                  <a:schemeClr val="tx1">
                    <a:lumMod val="65000"/>
                    <a:lumOff val="35000"/>
                  </a:schemeClr>
                </a:solidFill>
                <a:latin typeface="微软雅黑" pitchFamily="34" charset="-122"/>
                <a:ea typeface="微软雅黑" pitchFamily="34" charset="-122"/>
              </a:rPr>
              <a:t>(sub) </a:t>
            </a:r>
            <a:r>
              <a:rPr lang="zh-CN" altLang="en-US" dirty="0">
                <a:solidFill>
                  <a:schemeClr val="tx1">
                    <a:lumMod val="65000"/>
                    <a:lumOff val="35000"/>
                  </a:schemeClr>
                </a:solidFill>
                <a:latin typeface="微软雅黑" pitchFamily="34" charset="-122"/>
                <a:ea typeface="微软雅黑" pitchFamily="34" charset="-122"/>
              </a:rPr>
              <a:t>接收</a:t>
            </a:r>
            <a:r>
              <a:rPr lang="zh-CN" altLang="en-US" dirty="0" smtClean="0">
                <a:solidFill>
                  <a:schemeClr val="tx1">
                    <a:lumMod val="65000"/>
                    <a:lumOff val="35000"/>
                  </a:schemeClr>
                </a:solidFill>
                <a:latin typeface="微软雅黑" pitchFamily="34" charset="-122"/>
                <a:ea typeface="微软雅黑" pitchFamily="34" charset="-122"/>
              </a:rPr>
              <a:t>消息</a:t>
            </a:r>
            <a:endParaRPr lang="en-US" altLang="zh-CN" dirty="0" smtClean="0">
              <a:solidFill>
                <a:schemeClr val="tx1">
                  <a:lumMod val="65000"/>
                  <a:lumOff val="35000"/>
                </a:schemeClr>
              </a:solidFill>
              <a:latin typeface="微软雅黑" pitchFamily="34" charset="-122"/>
              <a:ea typeface="微软雅黑" pitchFamily="34" charset="-122"/>
            </a:endParaRPr>
          </a:p>
          <a:p>
            <a:pPr algn="ctr"/>
            <a:r>
              <a:rPr lang="en-US" altLang="zh-CN" dirty="0" err="1" smtClean="0"/>
              <a:t>Redis</a:t>
            </a:r>
            <a:r>
              <a:rPr lang="en-US" altLang="zh-CN" dirty="0" smtClean="0"/>
              <a:t> </a:t>
            </a:r>
            <a:r>
              <a:rPr lang="zh-CN" altLang="en-US" dirty="0"/>
              <a:t>客户端可以订阅任意数量的频道</a:t>
            </a:r>
            <a:endParaRPr lang="en-US" altLang="zh-CN" dirty="0">
              <a:solidFill>
                <a:schemeClr val="tx1">
                  <a:lumMod val="65000"/>
                  <a:lumOff val="35000"/>
                </a:schemeClr>
              </a:solidFill>
              <a:latin typeface="微软雅黑" pitchFamily="34" charset="-122"/>
              <a:ea typeface="微软雅黑" pitchFamily="34" charset="-122"/>
            </a:endParaRPr>
          </a:p>
        </p:txBody>
      </p:sp>
      <p:pic>
        <p:nvPicPr>
          <p:cNvPr id="1026" name="Picture 2" descr="https://www.runoob.com/wp-content/uploads/2014/11/pubsub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21" y="2877262"/>
            <a:ext cx="3732585" cy="23167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runoob.com/wp-content/uploads/2014/11/pubsub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9126" y="2678337"/>
            <a:ext cx="3000375" cy="27146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0" dirty="0" smtClean="0">
                <a:solidFill>
                  <a:schemeClr val="tx1"/>
                </a:solidFill>
                <a:latin typeface="微软雅黑" pitchFamily="34" charset="-122"/>
                <a:ea typeface="微软雅黑" pitchFamily="34" charset="-122"/>
                <a:cs typeface="微软雅黑" pitchFamily="34" charset="-122"/>
                <a:sym typeface="+mn-ea"/>
              </a:rPr>
              <a:t>02</a:t>
            </a:r>
            <a:r>
              <a:rPr b="0" dirty="0" smtClean="0">
                <a:solidFill>
                  <a:schemeClr val="tx1"/>
                </a:solidFill>
                <a:latin typeface="微软雅黑" pitchFamily="34" charset="-122"/>
                <a:ea typeface="微软雅黑" pitchFamily="34" charset="-122"/>
                <a:cs typeface="微软雅黑" pitchFamily="34" charset="-122"/>
                <a:sym typeface="+mn-ea"/>
              </a:rPr>
              <a:t>.</a:t>
            </a:r>
            <a:r>
              <a:rPr lang="zh-CN" altLang="en-US" b="0" dirty="0" smtClean="0">
                <a:solidFill>
                  <a:schemeClr val="tx1"/>
                </a:solidFill>
                <a:latin typeface="微软雅黑" pitchFamily="34" charset="-122"/>
                <a:ea typeface="微软雅黑" pitchFamily="34" charset="-122"/>
                <a:cs typeface="微软雅黑" pitchFamily="34" charset="-122"/>
                <a:sym typeface="+mn-ea"/>
              </a:rPr>
              <a:t>发布订阅</a:t>
            </a:r>
            <a:endParaRPr kumimoji="1" lang="zh-CN" altLang="en-US"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4688673" y="979420"/>
            <a:ext cx="1946910" cy="35496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rgbClr val="FFFFFF"/>
                </a:solidFill>
                <a:latin typeface="微软雅黑" pitchFamily="34" charset="-122"/>
                <a:ea typeface="微软雅黑" pitchFamily="34" charset="-122"/>
              </a:rPr>
              <a:t>发布订阅</a:t>
            </a:r>
            <a:endParaRPr lang="zh-CN" altLang="en-US" sz="2000" b="1" dirty="0">
              <a:solidFill>
                <a:srgbClr val="FFFFFF"/>
              </a:solidFill>
              <a:latin typeface="微软雅黑" pitchFamily="34" charset="-122"/>
              <a:ea typeface="微软雅黑" pitchFamily="34" charset="-122"/>
            </a:endParaRPr>
          </a:p>
        </p:txBody>
      </p:sp>
      <p:sp>
        <p:nvSpPr>
          <p:cNvPr id="7" name="圆角矩形 227"/>
          <p:cNvSpPr/>
          <p:nvPr/>
        </p:nvSpPr>
        <p:spPr>
          <a:xfrm>
            <a:off x="684245" y="1334385"/>
            <a:ext cx="11091830" cy="774333"/>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a:solidFill>
                  <a:schemeClr val="tx1">
                    <a:lumMod val="65000"/>
                    <a:lumOff val="35000"/>
                  </a:schemeClr>
                </a:solidFill>
                <a:latin typeface="微软雅黑" pitchFamily="34" charset="-122"/>
                <a:ea typeface="微软雅黑" pitchFamily="34" charset="-122"/>
              </a:rPr>
              <a:t>Redis</a:t>
            </a:r>
            <a:r>
              <a:rPr lang="en-US" altLang="zh-CN" dirty="0">
                <a:solidFill>
                  <a:schemeClr val="tx1">
                    <a:lumMod val="65000"/>
                    <a:lumOff val="35000"/>
                  </a:schemeClr>
                </a:solidFill>
                <a:latin typeface="微软雅黑" pitchFamily="34" charset="-122"/>
                <a:ea typeface="微软雅黑" pitchFamily="34" charset="-122"/>
              </a:rPr>
              <a:t> </a:t>
            </a:r>
            <a:r>
              <a:rPr lang="zh-CN" altLang="en-US" dirty="0">
                <a:solidFill>
                  <a:schemeClr val="tx1">
                    <a:lumMod val="65000"/>
                    <a:lumOff val="35000"/>
                  </a:schemeClr>
                </a:solidFill>
                <a:latin typeface="微软雅黑" pitchFamily="34" charset="-122"/>
                <a:ea typeface="微软雅黑" pitchFamily="34" charset="-122"/>
              </a:rPr>
              <a:t>发布订阅 </a:t>
            </a:r>
            <a:r>
              <a:rPr lang="en-US" altLang="zh-CN" dirty="0">
                <a:solidFill>
                  <a:schemeClr val="tx1">
                    <a:lumMod val="65000"/>
                    <a:lumOff val="35000"/>
                  </a:schemeClr>
                </a:solidFill>
                <a:latin typeface="微软雅黑" pitchFamily="34" charset="-122"/>
                <a:ea typeface="微软雅黑" pitchFamily="34" charset="-122"/>
              </a:rPr>
              <a:t>(pub/sub) </a:t>
            </a:r>
            <a:r>
              <a:rPr lang="zh-CN" altLang="en-US" dirty="0">
                <a:solidFill>
                  <a:schemeClr val="tx1">
                    <a:lumMod val="65000"/>
                    <a:lumOff val="35000"/>
                  </a:schemeClr>
                </a:solidFill>
                <a:latin typeface="微软雅黑" pitchFamily="34" charset="-122"/>
                <a:ea typeface="微软雅黑" pitchFamily="34" charset="-122"/>
              </a:rPr>
              <a:t>是一种消息通信模式：发送者 </a:t>
            </a:r>
            <a:r>
              <a:rPr lang="en-US" altLang="zh-CN" dirty="0">
                <a:solidFill>
                  <a:schemeClr val="tx1">
                    <a:lumMod val="65000"/>
                    <a:lumOff val="35000"/>
                  </a:schemeClr>
                </a:solidFill>
                <a:latin typeface="微软雅黑" pitchFamily="34" charset="-122"/>
                <a:ea typeface="微软雅黑" pitchFamily="34" charset="-122"/>
              </a:rPr>
              <a:t>(pub) </a:t>
            </a:r>
            <a:r>
              <a:rPr lang="zh-CN" altLang="en-US" dirty="0">
                <a:solidFill>
                  <a:schemeClr val="tx1">
                    <a:lumMod val="65000"/>
                    <a:lumOff val="35000"/>
                  </a:schemeClr>
                </a:solidFill>
                <a:latin typeface="微软雅黑" pitchFamily="34" charset="-122"/>
                <a:ea typeface="微软雅黑" pitchFamily="34" charset="-122"/>
              </a:rPr>
              <a:t>发送消息，订阅者 </a:t>
            </a:r>
            <a:r>
              <a:rPr lang="en-US" altLang="zh-CN" dirty="0">
                <a:solidFill>
                  <a:schemeClr val="tx1">
                    <a:lumMod val="65000"/>
                    <a:lumOff val="35000"/>
                  </a:schemeClr>
                </a:solidFill>
                <a:latin typeface="微软雅黑" pitchFamily="34" charset="-122"/>
                <a:ea typeface="微软雅黑" pitchFamily="34" charset="-122"/>
              </a:rPr>
              <a:t>(sub) </a:t>
            </a:r>
            <a:r>
              <a:rPr lang="zh-CN" altLang="en-US" dirty="0">
                <a:solidFill>
                  <a:schemeClr val="tx1">
                    <a:lumMod val="65000"/>
                    <a:lumOff val="35000"/>
                  </a:schemeClr>
                </a:solidFill>
                <a:latin typeface="微软雅黑" pitchFamily="34" charset="-122"/>
                <a:ea typeface="微软雅黑" pitchFamily="34" charset="-122"/>
              </a:rPr>
              <a:t>接收</a:t>
            </a:r>
            <a:r>
              <a:rPr lang="zh-CN" altLang="en-US" dirty="0" smtClean="0">
                <a:solidFill>
                  <a:schemeClr val="tx1">
                    <a:lumMod val="65000"/>
                    <a:lumOff val="35000"/>
                  </a:schemeClr>
                </a:solidFill>
                <a:latin typeface="微软雅黑" pitchFamily="34" charset="-122"/>
                <a:ea typeface="微软雅黑" pitchFamily="34" charset="-122"/>
              </a:rPr>
              <a:t>消息</a:t>
            </a:r>
            <a:endParaRPr lang="en-US" altLang="zh-CN" dirty="0" smtClean="0">
              <a:solidFill>
                <a:schemeClr val="tx1">
                  <a:lumMod val="65000"/>
                  <a:lumOff val="35000"/>
                </a:schemeClr>
              </a:solidFill>
              <a:latin typeface="微软雅黑" pitchFamily="34" charset="-122"/>
              <a:ea typeface="微软雅黑" pitchFamily="34" charset="-122"/>
            </a:endParaRPr>
          </a:p>
          <a:p>
            <a:pPr algn="ctr"/>
            <a:r>
              <a:rPr lang="en-US" altLang="zh-CN" dirty="0" err="1" smtClean="0"/>
              <a:t>Redis</a:t>
            </a:r>
            <a:r>
              <a:rPr lang="en-US" altLang="zh-CN" dirty="0" smtClean="0"/>
              <a:t> </a:t>
            </a:r>
            <a:r>
              <a:rPr lang="zh-CN" altLang="en-US" dirty="0"/>
              <a:t>客户端可以订阅任意数量的频道</a:t>
            </a:r>
            <a:endParaRPr lang="en-US" altLang="zh-CN" dirty="0">
              <a:solidFill>
                <a:schemeClr val="tx1">
                  <a:lumMod val="65000"/>
                  <a:lumOff val="35000"/>
                </a:schemeClr>
              </a:solidFill>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1232859739"/>
              </p:ext>
            </p:extLst>
          </p:nvPr>
        </p:nvGraphicFramePr>
        <p:xfrm>
          <a:off x="1073073" y="2353868"/>
          <a:ext cx="5157087" cy="3817908"/>
        </p:xfrm>
        <a:graphic>
          <a:graphicData uri="http://schemas.openxmlformats.org/drawingml/2006/table">
            <a:tbl>
              <a:tblPr/>
              <a:tblGrid>
                <a:gridCol w="213647"/>
                <a:gridCol w="4943440"/>
              </a:tblGrid>
              <a:tr h="628777">
                <a:tc>
                  <a:txBody>
                    <a:bodyPr/>
                    <a:lstStyle/>
                    <a:p>
                      <a:pPr fontAlgn="t"/>
                      <a:r>
                        <a:rPr lang="en-US" altLang="zh-CN" sz="1800" dirty="0">
                          <a:effectLst/>
                        </a:rPr>
                        <a:t>1</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fontAlgn="t"/>
                      <a:r>
                        <a:rPr lang="en-US" sz="1800" u="sng" dirty="0">
                          <a:solidFill>
                            <a:srgbClr val="006600"/>
                          </a:solidFill>
                          <a:effectLst/>
                          <a:hlinkClick r:id="rId3"/>
                        </a:rPr>
                        <a:t>PSUBSCRIBE pattern [pattern ...]</a:t>
                      </a:r>
                      <a:r>
                        <a:rPr lang="en-US" sz="1800" dirty="0">
                          <a:effectLst/>
                        </a:rPr>
                        <a:t/>
                      </a:r>
                      <a:br>
                        <a:rPr lang="en-US" sz="1800" dirty="0">
                          <a:effectLst/>
                        </a:rPr>
                      </a:br>
                      <a:r>
                        <a:rPr lang="zh-CN" altLang="en-US" sz="1800" dirty="0">
                          <a:effectLst/>
                        </a:rPr>
                        <a:t>订阅一个或多个符合给定模式的频道。</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r>
              <a:tr h="628777">
                <a:tc>
                  <a:txBody>
                    <a:bodyPr/>
                    <a:lstStyle/>
                    <a:p>
                      <a:pPr fontAlgn="t"/>
                      <a:r>
                        <a:rPr lang="en-US" altLang="zh-CN" sz="1800">
                          <a:effectLst/>
                        </a:rPr>
                        <a:t>2</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fontAlgn="t"/>
                      <a:r>
                        <a:rPr lang="en-US" sz="1800" u="sng">
                          <a:solidFill>
                            <a:srgbClr val="006600"/>
                          </a:solidFill>
                          <a:effectLst/>
                          <a:hlinkClick r:id="rId4"/>
                        </a:rPr>
                        <a:t>PUBSUB subcommand [argument [argument ...]]</a:t>
                      </a:r>
                      <a:r>
                        <a:rPr lang="en-US" sz="1800">
                          <a:effectLst/>
                        </a:rPr>
                        <a:t/>
                      </a:r>
                      <a:br>
                        <a:rPr lang="en-US" sz="1800">
                          <a:effectLst/>
                        </a:rPr>
                      </a:br>
                      <a:r>
                        <a:rPr lang="zh-CN" altLang="en-US" sz="1800">
                          <a:effectLst/>
                        </a:rPr>
                        <a:t>查看订阅与发布系统状态。</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r>
              <a:tr h="628777">
                <a:tc>
                  <a:txBody>
                    <a:bodyPr/>
                    <a:lstStyle/>
                    <a:p>
                      <a:pPr fontAlgn="t"/>
                      <a:r>
                        <a:rPr lang="en-US" altLang="zh-CN" sz="1800">
                          <a:effectLst/>
                        </a:rPr>
                        <a:t>3</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fontAlgn="t"/>
                      <a:r>
                        <a:rPr lang="en-US" sz="1800" u="sng" dirty="0">
                          <a:solidFill>
                            <a:srgbClr val="006600"/>
                          </a:solidFill>
                          <a:effectLst/>
                          <a:hlinkClick r:id="rId5"/>
                        </a:rPr>
                        <a:t>PUBLISH channel message</a:t>
                      </a:r>
                      <a:r>
                        <a:rPr lang="en-US" sz="1800" dirty="0">
                          <a:effectLst/>
                        </a:rPr>
                        <a:t/>
                      </a:r>
                      <a:br>
                        <a:rPr lang="en-US" sz="1800" dirty="0">
                          <a:effectLst/>
                        </a:rPr>
                      </a:br>
                      <a:r>
                        <a:rPr lang="zh-CN" altLang="en-US" sz="1800" dirty="0">
                          <a:effectLst/>
                        </a:rPr>
                        <a:t>将信息发送到指定的频道。</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r>
              <a:tr h="628777">
                <a:tc>
                  <a:txBody>
                    <a:bodyPr/>
                    <a:lstStyle/>
                    <a:p>
                      <a:pPr fontAlgn="t"/>
                      <a:r>
                        <a:rPr lang="en-US" altLang="zh-CN" sz="1800">
                          <a:effectLst/>
                        </a:rPr>
                        <a:t>4</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fontAlgn="t"/>
                      <a:r>
                        <a:rPr lang="en-US" sz="1800" u="sng" dirty="0">
                          <a:solidFill>
                            <a:srgbClr val="006600"/>
                          </a:solidFill>
                          <a:effectLst/>
                          <a:hlinkClick r:id="rId6"/>
                        </a:rPr>
                        <a:t>PUNSUBSCRIBE [pattern [pattern ...]]</a:t>
                      </a:r>
                      <a:r>
                        <a:rPr lang="en-US" sz="1800" dirty="0">
                          <a:effectLst/>
                        </a:rPr>
                        <a:t/>
                      </a:r>
                      <a:br>
                        <a:rPr lang="en-US" sz="1800" dirty="0">
                          <a:effectLst/>
                        </a:rPr>
                      </a:br>
                      <a:r>
                        <a:rPr lang="zh-CN" altLang="en-US" sz="1800" dirty="0">
                          <a:effectLst/>
                        </a:rPr>
                        <a:t>退订所有给定模式的频道。</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r>
              <a:tr h="628777">
                <a:tc>
                  <a:txBody>
                    <a:bodyPr/>
                    <a:lstStyle/>
                    <a:p>
                      <a:pPr fontAlgn="t"/>
                      <a:r>
                        <a:rPr lang="en-US" altLang="zh-CN" sz="1800">
                          <a:effectLst/>
                        </a:rPr>
                        <a:t>5</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c>
                  <a:txBody>
                    <a:bodyPr/>
                    <a:lstStyle/>
                    <a:p>
                      <a:pPr fontAlgn="t"/>
                      <a:r>
                        <a:rPr lang="en-US" sz="1800" u="sng">
                          <a:solidFill>
                            <a:srgbClr val="006600"/>
                          </a:solidFill>
                          <a:effectLst/>
                          <a:hlinkClick r:id="rId7"/>
                        </a:rPr>
                        <a:t>SUBSCRIBE channel [channel ...]</a:t>
                      </a:r>
                      <a:r>
                        <a:rPr lang="en-US" sz="1800">
                          <a:effectLst/>
                        </a:rPr>
                        <a:t/>
                      </a:r>
                      <a:br>
                        <a:rPr lang="en-US" sz="1800">
                          <a:effectLst/>
                        </a:rPr>
                      </a:br>
                      <a:r>
                        <a:rPr lang="zh-CN" altLang="en-US" sz="1800">
                          <a:effectLst/>
                        </a:rPr>
                        <a:t>订阅给定的一个或多个频道的信息。</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FFFFF"/>
                    </a:solidFill>
                  </a:tcPr>
                </a:tc>
              </a:tr>
              <a:tr h="628777">
                <a:tc>
                  <a:txBody>
                    <a:bodyPr/>
                    <a:lstStyle/>
                    <a:p>
                      <a:pPr fontAlgn="t"/>
                      <a:r>
                        <a:rPr lang="en-US" altLang="zh-CN" sz="1800">
                          <a:effectLst/>
                        </a:rPr>
                        <a:t>6</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c>
                  <a:txBody>
                    <a:bodyPr/>
                    <a:lstStyle/>
                    <a:p>
                      <a:pPr fontAlgn="t"/>
                      <a:r>
                        <a:rPr lang="en-US" sz="1800" u="sng" dirty="0">
                          <a:solidFill>
                            <a:srgbClr val="006600"/>
                          </a:solidFill>
                          <a:effectLst/>
                          <a:hlinkClick r:id="rId8"/>
                        </a:rPr>
                        <a:t>UNSUBSCRIBE [channel [channel ...]]</a:t>
                      </a:r>
                      <a:r>
                        <a:rPr lang="en-US" sz="1800" dirty="0">
                          <a:effectLst/>
                        </a:rPr>
                        <a:t/>
                      </a:r>
                      <a:br>
                        <a:rPr lang="en-US" sz="1800" dirty="0">
                          <a:effectLst/>
                        </a:rPr>
                      </a:br>
                      <a:r>
                        <a:rPr lang="zh-CN" altLang="en-US" sz="1800" dirty="0">
                          <a:effectLst/>
                        </a:rPr>
                        <a:t>指退订给定的频道。</a:t>
                      </a:r>
                    </a:p>
                  </a:txBody>
                  <a:tcPr marL="31314" marR="31314" marT="43839" marB="43839">
                    <a:lnL w="6350" cap="flat" cmpd="sng" algn="ctr">
                      <a:solidFill>
                        <a:srgbClr val="D4D4D4"/>
                      </a:solidFill>
                      <a:prstDash val="solid"/>
                      <a:round/>
                      <a:headEnd type="none" w="med" len="med"/>
                      <a:tailEnd type="none" w="med" len="med"/>
                    </a:lnL>
                    <a:lnR w="6350" cap="flat" cmpd="sng" algn="ctr">
                      <a:solidFill>
                        <a:srgbClr val="D4D4D4"/>
                      </a:solidFill>
                      <a:prstDash val="solid"/>
                      <a:round/>
                      <a:headEnd type="none" w="med" len="med"/>
                      <a:tailEnd type="none" w="med" len="med"/>
                    </a:lnR>
                    <a:lnT w="6350" cap="flat" cmpd="sng" algn="ctr">
                      <a:solidFill>
                        <a:srgbClr val="D4D4D4"/>
                      </a:solidFill>
                      <a:prstDash val="solid"/>
                      <a:round/>
                      <a:headEnd type="none" w="med" len="med"/>
                      <a:tailEnd type="none" w="med" len="med"/>
                    </a:lnT>
                    <a:lnB w="6350" cap="flat" cmpd="sng" algn="ctr">
                      <a:solidFill>
                        <a:srgbClr val="D4D4D4"/>
                      </a:solidFill>
                      <a:prstDash val="solid"/>
                      <a:round/>
                      <a:headEnd type="none" w="med" len="med"/>
                      <a:tailEnd type="none" w="med" len="med"/>
                    </a:lnB>
                    <a:solidFill>
                      <a:srgbClr val="F6F4F0"/>
                    </a:solidFill>
                  </a:tcPr>
                </a:tc>
              </a:tr>
            </a:tbl>
          </a:graphicData>
        </a:graphic>
      </p:graphicFrame>
    </p:spTree>
    <p:extLst>
      <p:ext uri="{BB962C8B-B14F-4D97-AF65-F5344CB8AC3E}">
        <p14:creationId xmlns:p14="http://schemas.microsoft.com/office/powerpoint/2010/main" val="297212283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0" dirty="0" smtClean="0">
                <a:solidFill>
                  <a:schemeClr val="tx1"/>
                </a:solidFill>
                <a:latin typeface="微软雅黑" pitchFamily="34" charset="-122"/>
                <a:ea typeface="微软雅黑" pitchFamily="34" charset="-122"/>
                <a:cs typeface="微软雅黑" pitchFamily="34" charset="-122"/>
                <a:sym typeface="+mn-ea"/>
              </a:rPr>
              <a:t>03</a:t>
            </a:r>
            <a:r>
              <a:rPr b="0" dirty="0" smtClean="0">
                <a:solidFill>
                  <a:schemeClr val="tx1"/>
                </a:solidFill>
                <a:latin typeface="微软雅黑" pitchFamily="34" charset="-122"/>
                <a:ea typeface="微软雅黑" pitchFamily="34" charset="-122"/>
                <a:cs typeface="微软雅黑" pitchFamily="34" charset="-122"/>
                <a:sym typeface="+mn-ea"/>
              </a:rPr>
              <a:t>.</a:t>
            </a:r>
            <a:r>
              <a:rPr lang="en-US" altLang="zh-CN" b="0" dirty="0">
                <a:solidFill>
                  <a:schemeClr val="tx1"/>
                </a:solidFill>
                <a:latin typeface="微软雅黑" pitchFamily="34" charset="-122"/>
                <a:ea typeface="微软雅黑" pitchFamily="34" charset="-122"/>
                <a:cs typeface="微软雅黑" pitchFamily="34" charset="-122"/>
                <a:sym typeface="+mn-ea"/>
              </a:rPr>
              <a:t>S</a:t>
            </a:r>
            <a:r>
              <a:rPr lang="en-US" altLang="zh-CN" b="0" dirty="0" smtClean="0">
                <a:solidFill>
                  <a:schemeClr val="tx1"/>
                </a:solidFill>
                <a:latin typeface="微软雅黑" pitchFamily="34" charset="-122"/>
                <a:ea typeface="微软雅黑" pitchFamily="34" charset="-122"/>
                <a:cs typeface="微软雅黑" pitchFamily="34" charset="-122"/>
                <a:sym typeface="+mn-ea"/>
              </a:rPr>
              <a:t>tream</a:t>
            </a:r>
            <a:endParaRPr kumimoji="1" lang="zh-CN" altLang="en-US"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4688673" y="979420"/>
            <a:ext cx="1946910" cy="35496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smtClean="0">
                <a:solidFill>
                  <a:srgbClr val="FFFFFF"/>
                </a:solidFill>
                <a:latin typeface="微软雅黑" pitchFamily="34" charset="-122"/>
                <a:ea typeface="微软雅黑" pitchFamily="34" charset="-122"/>
              </a:rPr>
              <a:t>stream</a:t>
            </a:r>
            <a:endParaRPr lang="zh-CN" altLang="en-US" sz="2000" b="1" dirty="0">
              <a:solidFill>
                <a:srgbClr val="FFFFFF"/>
              </a:solidFill>
              <a:latin typeface="微软雅黑" pitchFamily="34" charset="-122"/>
              <a:ea typeface="微软雅黑" pitchFamily="34" charset="-122"/>
            </a:endParaRPr>
          </a:p>
        </p:txBody>
      </p:sp>
      <p:sp>
        <p:nvSpPr>
          <p:cNvPr id="7" name="圆角矩形 227"/>
          <p:cNvSpPr/>
          <p:nvPr/>
        </p:nvSpPr>
        <p:spPr>
          <a:xfrm>
            <a:off x="684245" y="1334385"/>
            <a:ext cx="11091830" cy="774333"/>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zh-CN" altLang="en-US" dirty="0">
                <a:solidFill>
                  <a:schemeClr val="tx1">
                    <a:lumMod val="65000"/>
                    <a:lumOff val="35000"/>
                  </a:schemeClr>
                </a:solidFill>
                <a:latin typeface="微软雅黑" pitchFamily="34" charset="-122"/>
                <a:ea typeface="微软雅黑" pitchFamily="34" charset="-122"/>
              </a:rPr>
              <a:t>发布订阅 </a:t>
            </a:r>
            <a:r>
              <a:rPr lang="en-US" altLang="zh-CN" dirty="0">
                <a:solidFill>
                  <a:schemeClr val="tx1">
                    <a:lumMod val="65000"/>
                    <a:lumOff val="35000"/>
                  </a:schemeClr>
                </a:solidFill>
                <a:latin typeface="微软雅黑" pitchFamily="34" charset="-122"/>
                <a:ea typeface="微软雅黑" pitchFamily="34" charset="-122"/>
              </a:rPr>
              <a:t>(pub/sub) </a:t>
            </a:r>
            <a:r>
              <a:rPr lang="zh-CN" altLang="en-US" dirty="0">
                <a:solidFill>
                  <a:schemeClr val="tx1">
                    <a:lumMod val="65000"/>
                    <a:lumOff val="35000"/>
                  </a:schemeClr>
                </a:solidFill>
                <a:latin typeface="微软雅黑" pitchFamily="34" charset="-122"/>
                <a:ea typeface="微软雅黑" pitchFamily="34" charset="-122"/>
              </a:rPr>
              <a:t>可以分发消息，但无法记录历史</a:t>
            </a:r>
            <a:r>
              <a:rPr lang="zh-CN" altLang="en-US" dirty="0" smtClean="0">
                <a:solidFill>
                  <a:schemeClr val="tx1">
                    <a:lumMod val="65000"/>
                    <a:lumOff val="35000"/>
                  </a:schemeClr>
                </a:solidFill>
                <a:latin typeface="微软雅黑" pitchFamily="34" charset="-122"/>
                <a:ea typeface="微软雅黑" pitchFamily="34" charset="-122"/>
              </a:rPr>
              <a:t>消息，</a:t>
            </a:r>
            <a:r>
              <a:rPr lang="en-US" altLang="zh-CN" dirty="0" err="1" smtClean="0">
                <a:solidFill>
                  <a:schemeClr val="tx1">
                    <a:lumMod val="65000"/>
                    <a:lumOff val="35000"/>
                  </a:schemeClr>
                </a:solidFill>
                <a:latin typeface="微软雅黑" pitchFamily="34" charset="-122"/>
                <a:ea typeface="微软雅黑" pitchFamily="34" charset="-122"/>
              </a:rPr>
              <a:t>Redis</a:t>
            </a:r>
            <a:r>
              <a:rPr lang="en-US" altLang="zh-CN" dirty="0" smtClean="0">
                <a:solidFill>
                  <a:schemeClr val="tx1">
                    <a:lumMod val="65000"/>
                    <a:lumOff val="35000"/>
                  </a:schemeClr>
                </a:solidFill>
                <a:latin typeface="微软雅黑" pitchFamily="34" charset="-122"/>
                <a:ea typeface="微软雅黑" pitchFamily="34" charset="-122"/>
              </a:rPr>
              <a:t> Stream </a:t>
            </a:r>
            <a:r>
              <a:rPr lang="zh-CN" altLang="en-US" dirty="0" smtClean="0">
                <a:solidFill>
                  <a:schemeClr val="tx1">
                    <a:lumMod val="65000"/>
                    <a:lumOff val="35000"/>
                  </a:schemeClr>
                </a:solidFill>
                <a:latin typeface="微软雅黑" pitchFamily="34" charset="-122"/>
                <a:ea typeface="微软雅黑" pitchFamily="34" charset="-122"/>
              </a:rPr>
              <a:t>是 </a:t>
            </a:r>
            <a:r>
              <a:rPr lang="en-US" altLang="zh-CN" dirty="0" err="1" smtClean="0">
                <a:solidFill>
                  <a:schemeClr val="tx1">
                    <a:lumMod val="65000"/>
                    <a:lumOff val="35000"/>
                  </a:schemeClr>
                </a:solidFill>
                <a:latin typeface="微软雅黑" pitchFamily="34" charset="-122"/>
                <a:ea typeface="微软雅黑" pitchFamily="34" charset="-122"/>
              </a:rPr>
              <a:t>Redis</a:t>
            </a:r>
            <a:r>
              <a:rPr lang="en-US" altLang="zh-CN" dirty="0" smtClean="0">
                <a:solidFill>
                  <a:schemeClr val="tx1">
                    <a:lumMod val="65000"/>
                    <a:lumOff val="35000"/>
                  </a:schemeClr>
                </a:solidFill>
                <a:latin typeface="微软雅黑" pitchFamily="34" charset="-122"/>
                <a:ea typeface="微软雅黑" pitchFamily="34" charset="-122"/>
              </a:rPr>
              <a:t> 5.0 </a:t>
            </a:r>
            <a:r>
              <a:rPr lang="zh-CN" altLang="en-US" dirty="0" smtClean="0">
                <a:solidFill>
                  <a:schemeClr val="tx1">
                    <a:lumMod val="65000"/>
                    <a:lumOff val="35000"/>
                  </a:schemeClr>
                </a:solidFill>
                <a:latin typeface="微软雅黑" pitchFamily="34" charset="-122"/>
                <a:ea typeface="微软雅黑" pitchFamily="34" charset="-122"/>
              </a:rPr>
              <a:t>版本新增加的数据结构提供了消息持久化和主备复制问题</a:t>
            </a:r>
            <a:endParaRPr lang="en-US" altLang="zh-CN" dirty="0">
              <a:solidFill>
                <a:schemeClr val="tx1">
                  <a:lumMod val="65000"/>
                  <a:lumOff val="35000"/>
                </a:schemeClr>
              </a:solidFill>
              <a:latin typeface="微软雅黑" pitchFamily="34" charset="-122"/>
              <a:ea typeface="微软雅黑" pitchFamily="34" charset="-122"/>
            </a:endParaRPr>
          </a:p>
        </p:txBody>
      </p:sp>
      <p:sp>
        <p:nvSpPr>
          <p:cNvPr id="6" name="文本框 3"/>
          <p:cNvSpPr txBox="1"/>
          <p:nvPr/>
        </p:nvSpPr>
        <p:spPr>
          <a:xfrm>
            <a:off x="493147" y="2471955"/>
            <a:ext cx="7040993" cy="3194721"/>
          </a:xfrm>
          <a:prstGeom prst="rect">
            <a:avLst/>
          </a:prstGeom>
          <a:noFill/>
        </p:spPr>
        <p:txBody>
          <a:bodyPr wrap="square" rtlCol="0">
            <a:spAutoFit/>
          </a:bodyPr>
          <a:lstStyle/>
          <a:p>
            <a:pPr marL="800100" lvl="1" indent="-342900">
              <a:lnSpc>
                <a:spcPct val="160000"/>
              </a:lnSpc>
              <a:buFont typeface="Wingdings" panose="05000000000000000000" charset="0"/>
              <a:buChar char="l"/>
            </a:pPr>
            <a:r>
              <a:rPr lang="zh-CN" altLang="en-US" dirty="0" smtClean="0">
                <a:latin typeface="微软雅黑" pitchFamily="34" charset="-122"/>
                <a:ea typeface="微软雅黑" pitchFamily="34" charset="-122"/>
                <a:cs typeface="微软雅黑" pitchFamily="34" charset="-122"/>
                <a:sym typeface="+mn-ea"/>
              </a:rPr>
              <a:t>消息</a:t>
            </a:r>
            <a:r>
              <a:rPr lang="en-US" altLang="zh-CN" dirty="0">
                <a:latin typeface="微软雅黑" pitchFamily="34" charset="-122"/>
                <a:ea typeface="微软雅黑" pitchFamily="34" charset="-122"/>
                <a:cs typeface="微软雅黑" pitchFamily="34" charset="-122"/>
                <a:sym typeface="+mn-ea"/>
              </a:rPr>
              <a:t>ID</a:t>
            </a:r>
            <a:r>
              <a:rPr lang="zh-CN" altLang="en-US" dirty="0">
                <a:latin typeface="微软雅黑" pitchFamily="34" charset="-122"/>
                <a:ea typeface="微软雅黑" pitchFamily="34" charset="-122"/>
                <a:cs typeface="微软雅黑" pitchFamily="34" charset="-122"/>
                <a:sym typeface="+mn-ea"/>
              </a:rPr>
              <a:t>的序列化生成</a:t>
            </a:r>
          </a:p>
          <a:p>
            <a:pPr marL="800100" lvl="1" indent="-342900">
              <a:lnSpc>
                <a:spcPct val="160000"/>
              </a:lnSpc>
              <a:buFont typeface="Wingdings" panose="05000000000000000000" charset="0"/>
              <a:buChar char="l"/>
            </a:pPr>
            <a:r>
              <a:rPr lang="zh-CN" altLang="en-US" dirty="0" smtClean="0">
                <a:latin typeface="微软雅黑" pitchFamily="34" charset="-122"/>
                <a:ea typeface="微软雅黑" pitchFamily="34" charset="-122"/>
                <a:cs typeface="微软雅黑" pitchFamily="34" charset="-122"/>
                <a:sym typeface="+mn-ea"/>
              </a:rPr>
              <a:t>消息</a:t>
            </a:r>
            <a:r>
              <a:rPr lang="zh-CN" altLang="en-US" dirty="0">
                <a:latin typeface="微软雅黑" pitchFamily="34" charset="-122"/>
                <a:ea typeface="微软雅黑" pitchFamily="34" charset="-122"/>
                <a:cs typeface="微软雅黑" pitchFamily="34" charset="-122"/>
                <a:sym typeface="+mn-ea"/>
              </a:rPr>
              <a:t>遍历</a:t>
            </a:r>
          </a:p>
          <a:p>
            <a:pPr marL="800100" lvl="1" indent="-342900">
              <a:lnSpc>
                <a:spcPct val="160000"/>
              </a:lnSpc>
              <a:buFont typeface="Wingdings" panose="05000000000000000000" charset="0"/>
              <a:buChar char="l"/>
            </a:pPr>
            <a:r>
              <a:rPr lang="zh-CN" altLang="en-US" dirty="0" smtClean="0">
                <a:latin typeface="微软雅黑" pitchFamily="34" charset="-122"/>
                <a:ea typeface="微软雅黑" pitchFamily="34" charset="-122"/>
                <a:cs typeface="微软雅黑" pitchFamily="34" charset="-122"/>
                <a:sym typeface="+mn-ea"/>
              </a:rPr>
              <a:t>消息</a:t>
            </a:r>
            <a:r>
              <a:rPr lang="zh-CN" altLang="en-US" dirty="0">
                <a:latin typeface="微软雅黑" pitchFamily="34" charset="-122"/>
                <a:ea typeface="微软雅黑" pitchFamily="34" charset="-122"/>
                <a:cs typeface="微软雅黑" pitchFamily="34" charset="-122"/>
                <a:sym typeface="+mn-ea"/>
              </a:rPr>
              <a:t>的阻塞和非阻塞读取</a:t>
            </a:r>
          </a:p>
          <a:p>
            <a:pPr marL="800100" lvl="1" indent="-342900">
              <a:lnSpc>
                <a:spcPct val="160000"/>
              </a:lnSpc>
              <a:buFont typeface="Wingdings" panose="05000000000000000000" charset="0"/>
              <a:buChar char="l"/>
            </a:pPr>
            <a:r>
              <a:rPr lang="zh-CN" altLang="en-US" dirty="0" smtClean="0">
                <a:latin typeface="微软雅黑" pitchFamily="34" charset="-122"/>
                <a:ea typeface="微软雅黑" pitchFamily="34" charset="-122"/>
                <a:cs typeface="微软雅黑" pitchFamily="34" charset="-122"/>
                <a:sym typeface="+mn-ea"/>
              </a:rPr>
              <a:t>消息</a:t>
            </a:r>
            <a:r>
              <a:rPr lang="zh-CN" altLang="en-US" dirty="0">
                <a:latin typeface="微软雅黑" pitchFamily="34" charset="-122"/>
                <a:ea typeface="微软雅黑" pitchFamily="34" charset="-122"/>
                <a:cs typeface="微软雅黑" pitchFamily="34" charset="-122"/>
                <a:sym typeface="+mn-ea"/>
              </a:rPr>
              <a:t>的分组消费</a:t>
            </a:r>
          </a:p>
          <a:p>
            <a:pPr marL="800100" lvl="1" indent="-342900">
              <a:lnSpc>
                <a:spcPct val="160000"/>
              </a:lnSpc>
              <a:buFont typeface="Wingdings" panose="05000000000000000000" charset="0"/>
              <a:buChar char="l"/>
            </a:pPr>
            <a:r>
              <a:rPr lang="zh-CN" altLang="en-US" dirty="0" smtClean="0">
                <a:latin typeface="微软雅黑" pitchFamily="34" charset="-122"/>
                <a:ea typeface="微软雅黑" pitchFamily="34" charset="-122"/>
                <a:cs typeface="微软雅黑" pitchFamily="34" charset="-122"/>
                <a:sym typeface="+mn-ea"/>
              </a:rPr>
              <a:t>未完</a:t>
            </a:r>
            <a:r>
              <a:rPr lang="zh-CN" altLang="en-US" dirty="0">
                <a:latin typeface="微软雅黑" pitchFamily="34" charset="-122"/>
                <a:ea typeface="微软雅黑" pitchFamily="34" charset="-122"/>
                <a:cs typeface="微软雅黑" pitchFamily="34" charset="-122"/>
                <a:sym typeface="+mn-ea"/>
              </a:rPr>
              <a:t>成消息的处理</a:t>
            </a:r>
          </a:p>
          <a:p>
            <a:pPr marL="800100" lvl="1" indent="-342900">
              <a:lnSpc>
                <a:spcPct val="160000"/>
              </a:lnSpc>
              <a:buFont typeface="Wingdings" panose="05000000000000000000" charset="0"/>
              <a:buChar char="l"/>
            </a:pPr>
            <a:r>
              <a:rPr lang="zh-CN" altLang="en-US" dirty="0" smtClean="0">
                <a:latin typeface="微软雅黑" pitchFamily="34" charset="-122"/>
                <a:ea typeface="微软雅黑" pitchFamily="34" charset="-122"/>
                <a:cs typeface="微软雅黑" pitchFamily="34" charset="-122"/>
                <a:sym typeface="+mn-ea"/>
              </a:rPr>
              <a:t>消息</a:t>
            </a:r>
            <a:r>
              <a:rPr lang="zh-CN" altLang="en-US" dirty="0">
                <a:latin typeface="微软雅黑" pitchFamily="34" charset="-122"/>
                <a:ea typeface="微软雅黑" pitchFamily="34" charset="-122"/>
                <a:cs typeface="微软雅黑" pitchFamily="34" charset="-122"/>
                <a:sym typeface="+mn-ea"/>
              </a:rPr>
              <a:t>队列监控</a:t>
            </a:r>
          </a:p>
          <a:p>
            <a:pPr marL="800100" lvl="1" indent="-342900">
              <a:lnSpc>
                <a:spcPct val="160000"/>
              </a:lnSpc>
              <a:buFont typeface="Wingdings" panose="05000000000000000000" charset="0"/>
              <a:buChar char="l"/>
            </a:pPr>
            <a:endParaRPr lang="zh-CN" altLang="en-US" dirty="0">
              <a:solidFill>
                <a:schemeClr val="tx1"/>
              </a:solidFill>
              <a:latin typeface="微软雅黑" pitchFamily="34" charset="-122"/>
              <a:ea typeface="微软雅黑" pitchFamily="34" charset="-122"/>
              <a:cs typeface="微软雅黑" pitchFamily="34" charset="-122"/>
              <a:sym typeface="+mn-ea"/>
            </a:endParaRPr>
          </a:p>
        </p:txBody>
      </p:sp>
      <p:sp>
        <p:nvSpPr>
          <p:cNvPr id="3" name="矩形 2"/>
          <p:cNvSpPr/>
          <p:nvPr/>
        </p:nvSpPr>
        <p:spPr>
          <a:xfrm>
            <a:off x="7789768" y="3470223"/>
            <a:ext cx="1736481" cy="52322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r>
              <a:rPr lang="en-US" altLang="zh-CN" sz="2800" dirty="0" err="1"/>
              <a:t>RadixTree</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0" dirty="0" smtClean="0">
                <a:solidFill>
                  <a:schemeClr val="tx1"/>
                </a:solidFill>
                <a:latin typeface="微软雅黑" pitchFamily="34" charset="-122"/>
                <a:ea typeface="微软雅黑" pitchFamily="34" charset="-122"/>
                <a:cs typeface="微软雅黑" pitchFamily="34" charset="-122"/>
                <a:sym typeface="+mn-ea"/>
              </a:rPr>
              <a:t>03 </a:t>
            </a:r>
            <a:r>
              <a:rPr lang="en-US" altLang="zh-CN" b="0" dirty="0" smtClean="0">
                <a:solidFill>
                  <a:schemeClr val="tx1"/>
                </a:solidFill>
                <a:latin typeface="微软雅黑" pitchFamily="34" charset="-122"/>
                <a:ea typeface="微软雅黑" pitchFamily="34" charset="-122"/>
                <a:cs typeface="微软雅黑" pitchFamily="34" charset="-122"/>
                <a:sym typeface="+mn-ea"/>
              </a:rPr>
              <a:t>Stream</a:t>
            </a:r>
            <a:endParaRPr kumimoji="1" lang="zh-CN" altLang="en-US" b="0" dirty="0">
              <a:solidFill>
                <a:schemeClr val="tx1"/>
              </a:solidFill>
              <a:latin typeface="微软雅黑" pitchFamily="34" charset="-122"/>
              <a:ea typeface="微软雅黑" pitchFamily="34" charset="-122"/>
              <a:cs typeface="微软雅黑" pitchFamily="34" charset="-122"/>
              <a:sym typeface="+mn-ea"/>
            </a:endParaRPr>
          </a:p>
        </p:txBody>
      </p:sp>
      <p:sp>
        <p:nvSpPr>
          <p:cNvPr id="33" name="任意多边形 228"/>
          <p:cNvSpPr/>
          <p:nvPr/>
        </p:nvSpPr>
        <p:spPr>
          <a:xfrm>
            <a:off x="897255" y="1254115"/>
            <a:ext cx="2270125" cy="36004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smtClean="0">
                <a:solidFill>
                  <a:schemeClr val="bg1"/>
                </a:solidFill>
                <a:latin typeface="微软雅黑" pitchFamily="34" charset="-122"/>
                <a:ea typeface="微软雅黑" pitchFamily="34" charset="-122"/>
                <a:sym typeface="+mn-ea"/>
              </a:rPr>
              <a:t>消息队列命令</a:t>
            </a:r>
            <a:endParaRPr lang="zh-CN" altLang="en-US" sz="2000" b="1" dirty="0">
              <a:solidFill>
                <a:schemeClr val="bg1"/>
              </a:solidFill>
              <a:latin typeface="微软雅黑" pitchFamily="34" charset="-122"/>
              <a:ea typeface="微软雅黑" pitchFamily="34" charset="-122"/>
              <a:sym typeface="+mn-ea"/>
            </a:endParaRPr>
          </a:p>
        </p:txBody>
      </p:sp>
      <p:sp>
        <p:nvSpPr>
          <p:cNvPr id="6" name="文本框 5"/>
          <p:cNvSpPr txBox="1"/>
          <p:nvPr/>
        </p:nvSpPr>
        <p:spPr>
          <a:xfrm>
            <a:off x="897254" y="1614160"/>
            <a:ext cx="4172379" cy="4662815"/>
          </a:xfrm>
          <a:prstGeom prst="rect">
            <a:avLst/>
          </a:prstGeom>
          <a:noFill/>
        </p:spPr>
        <p:txBody>
          <a:bodyPr wrap="square" rtlCol="0">
            <a:spAutoFit/>
          </a:bodyPr>
          <a:lstStyle/>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XADD - </a:t>
            </a:r>
            <a:r>
              <a:rPr lang="zh-CN" altLang="en-US" dirty="0">
                <a:latin typeface="微软雅黑" pitchFamily="34" charset="-122"/>
                <a:ea typeface="微软雅黑" pitchFamily="34" charset="-122"/>
                <a:cs typeface="微软雅黑" pitchFamily="34" charset="-122"/>
              </a:rPr>
              <a:t>添加消息到末尾</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XTRIM - </a:t>
            </a:r>
            <a:r>
              <a:rPr lang="zh-CN" altLang="en-US" dirty="0">
                <a:latin typeface="微软雅黑" pitchFamily="34" charset="-122"/>
                <a:ea typeface="微软雅黑" pitchFamily="34" charset="-122"/>
                <a:cs typeface="微软雅黑" pitchFamily="34" charset="-122"/>
              </a:rPr>
              <a:t>对流进行修剪，限制长度</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XDEL - </a:t>
            </a:r>
            <a:r>
              <a:rPr lang="zh-CN" altLang="en-US" dirty="0">
                <a:latin typeface="微软雅黑" pitchFamily="34" charset="-122"/>
                <a:ea typeface="微软雅黑" pitchFamily="34" charset="-122"/>
                <a:cs typeface="微软雅黑" pitchFamily="34" charset="-122"/>
              </a:rPr>
              <a:t>删除消息</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XLEN - </a:t>
            </a:r>
            <a:r>
              <a:rPr lang="zh-CN" altLang="en-US" dirty="0">
                <a:latin typeface="微软雅黑" pitchFamily="34" charset="-122"/>
                <a:ea typeface="微软雅黑" pitchFamily="34" charset="-122"/>
                <a:cs typeface="微软雅黑" pitchFamily="34" charset="-122"/>
              </a:rPr>
              <a:t>获取流包含的元素数量，即消息长度</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XRANGE - </a:t>
            </a:r>
            <a:r>
              <a:rPr lang="zh-CN" altLang="en-US" dirty="0">
                <a:latin typeface="微软雅黑" pitchFamily="34" charset="-122"/>
                <a:ea typeface="微软雅黑" pitchFamily="34" charset="-122"/>
                <a:cs typeface="微软雅黑" pitchFamily="34" charset="-122"/>
              </a:rPr>
              <a:t>获取消息列表，会自动过滤已经删除的消息</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XREVRANGE - </a:t>
            </a:r>
            <a:r>
              <a:rPr lang="zh-CN" altLang="en-US" dirty="0">
                <a:latin typeface="微软雅黑" pitchFamily="34" charset="-122"/>
                <a:ea typeface="微软雅黑" pitchFamily="34" charset="-122"/>
                <a:cs typeface="微软雅黑" pitchFamily="34" charset="-122"/>
              </a:rPr>
              <a:t>反向获取消息列表，</a:t>
            </a:r>
            <a:r>
              <a:rPr lang="en-US" altLang="zh-CN" dirty="0">
                <a:latin typeface="微软雅黑" pitchFamily="34" charset="-122"/>
                <a:ea typeface="微软雅黑" pitchFamily="34" charset="-122"/>
                <a:cs typeface="微软雅黑" pitchFamily="34" charset="-122"/>
              </a:rPr>
              <a:t>ID </a:t>
            </a:r>
            <a:r>
              <a:rPr lang="zh-CN" altLang="en-US" dirty="0">
                <a:latin typeface="微软雅黑" pitchFamily="34" charset="-122"/>
                <a:ea typeface="微软雅黑" pitchFamily="34" charset="-122"/>
                <a:cs typeface="微软雅黑" pitchFamily="34" charset="-122"/>
              </a:rPr>
              <a:t>从大到小</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XREAD - </a:t>
            </a:r>
            <a:r>
              <a:rPr lang="zh-CN" altLang="en-US" dirty="0">
                <a:latin typeface="微软雅黑" pitchFamily="34" charset="-122"/>
                <a:ea typeface="微软雅黑" pitchFamily="34" charset="-122"/>
                <a:cs typeface="微软雅黑" pitchFamily="34" charset="-122"/>
              </a:rPr>
              <a:t>以阻塞或非阻塞方式获取消息列表</a:t>
            </a:r>
            <a:endParaRPr lang="en-US" altLang="zh-CN" dirty="0">
              <a:solidFill>
                <a:schemeClr val="tx1"/>
              </a:solidFill>
              <a:latin typeface="微软雅黑" pitchFamily="34" charset="-122"/>
              <a:ea typeface="微软雅黑" pitchFamily="34" charset="-122"/>
              <a:cs typeface="微软雅黑" pitchFamily="34" charset="-122"/>
            </a:endParaRPr>
          </a:p>
        </p:txBody>
      </p:sp>
      <p:sp>
        <p:nvSpPr>
          <p:cNvPr id="5" name="任意多边形 228"/>
          <p:cNvSpPr/>
          <p:nvPr/>
        </p:nvSpPr>
        <p:spPr>
          <a:xfrm>
            <a:off x="5708740" y="1291023"/>
            <a:ext cx="2270125" cy="36004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a:solidFill>
                  <a:schemeClr val="bg1"/>
                </a:solidFill>
                <a:latin typeface="微软雅黑" pitchFamily="34" charset="-122"/>
                <a:ea typeface="微软雅黑" pitchFamily="34" charset="-122"/>
                <a:sym typeface="+mn-ea"/>
              </a:rPr>
              <a:t>消费者</a:t>
            </a:r>
            <a:r>
              <a:rPr lang="zh-CN" altLang="en-US" sz="2000" b="1" dirty="0" smtClean="0">
                <a:solidFill>
                  <a:schemeClr val="bg1"/>
                </a:solidFill>
                <a:latin typeface="微软雅黑" pitchFamily="34" charset="-122"/>
                <a:ea typeface="微软雅黑" pitchFamily="34" charset="-122"/>
                <a:sym typeface="+mn-ea"/>
              </a:rPr>
              <a:t>命令</a:t>
            </a:r>
            <a:endParaRPr lang="zh-CN" altLang="en-US" sz="2000" b="1" dirty="0">
              <a:solidFill>
                <a:schemeClr val="bg1"/>
              </a:solidFill>
              <a:latin typeface="微软雅黑" pitchFamily="34" charset="-122"/>
              <a:ea typeface="微软雅黑" pitchFamily="34" charset="-122"/>
              <a:sym typeface="+mn-ea"/>
            </a:endParaRPr>
          </a:p>
        </p:txBody>
      </p:sp>
      <p:sp>
        <p:nvSpPr>
          <p:cNvPr id="7" name="文本框 5"/>
          <p:cNvSpPr txBox="1"/>
          <p:nvPr/>
        </p:nvSpPr>
        <p:spPr>
          <a:xfrm>
            <a:off x="5708739" y="1651068"/>
            <a:ext cx="6181570" cy="4613892"/>
          </a:xfrm>
          <a:prstGeom prst="rect">
            <a:avLst/>
          </a:prstGeom>
          <a:noFill/>
        </p:spPr>
        <p:txBody>
          <a:bodyPr wrap="square" rtlCol="0">
            <a:spAutoFit/>
          </a:bodyPr>
          <a:lstStyle/>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XGROUP CREATE - </a:t>
            </a:r>
            <a:r>
              <a:rPr lang="zh-CN" altLang="en-US" dirty="0">
                <a:latin typeface="微软雅黑" pitchFamily="34" charset="-122"/>
                <a:ea typeface="微软雅黑" pitchFamily="34" charset="-122"/>
                <a:cs typeface="微软雅黑" pitchFamily="34" charset="-122"/>
              </a:rPr>
              <a:t>创建消费者组</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XREADGROUP GROUP - </a:t>
            </a:r>
            <a:r>
              <a:rPr lang="zh-CN" altLang="en-US" dirty="0">
                <a:latin typeface="微软雅黑" pitchFamily="34" charset="-122"/>
                <a:ea typeface="微软雅黑" pitchFamily="34" charset="-122"/>
                <a:cs typeface="微软雅黑" pitchFamily="34" charset="-122"/>
              </a:rPr>
              <a:t>读取消费者组中的消息</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XACK - </a:t>
            </a:r>
            <a:r>
              <a:rPr lang="zh-CN" altLang="en-US" dirty="0">
                <a:latin typeface="微软雅黑" pitchFamily="34" charset="-122"/>
                <a:ea typeface="微软雅黑" pitchFamily="34" charset="-122"/>
                <a:cs typeface="微软雅黑" pitchFamily="34" charset="-122"/>
              </a:rPr>
              <a:t>将消息标记为</a:t>
            </a:r>
            <a:r>
              <a:rPr lang="en-US" altLang="zh-CN" dirty="0">
                <a:latin typeface="微软雅黑" pitchFamily="34" charset="-122"/>
                <a:ea typeface="微软雅黑" pitchFamily="34" charset="-122"/>
                <a:cs typeface="微软雅黑" pitchFamily="34" charset="-122"/>
              </a:rPr>
              <a:t>"</a:t>
            </a:r>
            <a:r>
              <a:rPr lang="zh-CN" altLang="en-US" dirty="0">
                <a:latin typeface="微软雅黑" pitchFamily="34" charset="-122"/>
                <a:ea typeface="微软雅黑" pitchFamily="34" charset="-122"/>
                <a:cs typeface="微软雅黑" pitchFamily="34" charset="-122"/>
              </a:rPr>
              <a:t>已处理</a:t>
            </a:r>
            <a:r>
              <a:rPr lang="en-US" altLang="zh-CN" dirty="0">
                <a:latin typeface="微软雅黑" pitchFamily="34" charset="-122"/>
                <a:ea typeface="微软雅黑" pitchFamily="34" charset="-122"/>
                <a:cs typeface="微软雅黑" pitchFamily="34" charset="-122"/>
              </a:rPr>
              <a:t>"</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XGROUP SETID - </a:t>
            </a:r>
            <a:r>
              <a:rPr lang="zh-CN" altLang="en-US" dirty="0">
                <a:latin typeface="微软雅黑" pitchFamily="34" charset="-122"/>
                <a:ea typeface="微软雅黑" pitchFamily="34" charset="-122"/>
                <a:cs typeface="微软雅黑" pitchFamily="34" charset="-122"/>
              </a:rPr>
              <a:t>为消费者组设置新的最后递送消息</a:t>
            </a:r>
            <a:r>
              <a:rPr lang="en-US" altLang="zh-CN" dirty="0">
                <a:latin typeface="微软雅黑" pitchFamily="34" charset="-122"/>
                <a:ea typeface="微软雅黑" pitchFamily="34" charset="-122"/>
                <a:cs typeface="微软雅黑" pitchFamily="34" charset="-122"/>
              </a:rPr>
              <a:t>ID</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XGROUP DELCONSUMER - </a:t>
            </a:r>
            <a:r>
              <a:rPr lang="zh-CN" altLang="en-US" dirty="0">
                <a:latin typeface="微软雅黑" pitchFamily="34" charset="-122"/>
                <a:ea typeface="微软雅黑" pitchFamily="34" charset="-122"/>
                <a:cs typeface="微软雅黑" pitchFamily="34" charset="-122"/>
              </a:rPr>
              <a:t>删除消费者</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XGROUP DESTROY - </a:t>
            </a:r>
            <a:r>
              <a:rPr lang="zh-CN" altLang="en-US" dirty="0">
                <a:latin typeface="微软雅黑" pitchFamily="34" charset="-122"/>
                <a:ea typeface="微软雅黑" pitchFamily="34" charset="-122"/>
                <a:cs typeface="微软雅黑" pitchFamily="34" charset="-122"/>
              </a:rPr>
              <a:t>删除消费者组</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XPENDING - </a:t>
            </a:r>
            <a:r>
              <a:rPr lang="zh-CN" altLang="en-US" dirty="0">
                <a:latin typeface="微软雅黑" pitchFamily="34" charset="-122"/>
                <a:ea typeface="微软雅黑" pitchFamily="34" charset="-122"/>
                <a:cs typeface="微软雅黑" pitchFamily="34" charset="-122"/>
              </a:rPr>
              <a:t>显示待处理消息的相关信息</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XCLAIM - </a:t>
            </a:r>
            <a:r>
              <a:rPr lang="zh-CN" altLang="en-US" dirty="0">
                <a:latin typeface="微软雅黑" pitchFamily="34" charset="-122"/>
                <a:ea typeface="微软雅黑" pitchFamily="34" charset="-122"/>
                <a:cs typeface="微软雅黑" pitchFamily="34" charset="-122"/>
              </a:rPr>
              <a:t>转移消息的归属权</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XINFO - </a:t>
            </a:r>
            <a:r>
              <a:rPr lang="zh-CN" altLang="en-US" dirty="0">
                <a:latin typeface="微软雅黑" pitchFamily="34" charset="-122"/>
                <a:ea typeface="微软雅黑" pitchFamily="34" charset="-122"/>
                <a:cs typeface="微软雅黑" pitchFamily="34" charset="-122"/>
              </a:rPr>
              <a:t>查看流和消费者组的相关信息；</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XINFO GROUPS - </a:t>
            </a:r>
            <a:r>
              <a:rPr lang="zh-CN" altLang="en-US" dirty="0">
                <a:latin typeface="微软雅黑" pitchFamily="34" charset="-122"/>
                <a:ea typeface="微软雅黑" pitchFamily="34" charset="-122"/>
                <a:cs typeface="微软雅黑" pitchFamily="34" charset="-122"/>
              </a:rPr>
              <a:t>打印消费者组的信息；</a:t>
            </a:r>
          </a:p>
          <a:p>
            <a:pPr marL="342900" indent="-342900">
              <a:lnSpc>
                <a:spcPct val="150000"/>
              </a:lnSpc>
              <a:buFont typeface="Wingdings" panose="05000000000000000000" charset="0"/>
              <a:buChar char="Ø"/>
            </a:pPr>
            <a:r>
              <a:rPr lang="en-US" altLang="zh-CN" dirty="0">
                <a:latin typeface="微软雅黑" pitchFamily="34" charset="-122"/>
                <a:ea typeface="微软雅黑" pitchFamily="34" charset="-122"/>
                <a:cs typeface="微软雅黑" pitchFamily="34" charset="-122"/>
              </a:rPr>
              <a:t>XINFO STREAM - </a:t>
            </a:r>
            <a:r>
              <a:rPr lang="zh-CN" altLang="en-US" dirty="0">
                <a:latin typeface="微软雅黑" pitchFamily="34" charset="-122"/>
                <a:ea typeface="微软雅黑" pitchFamily="34" charset="-122"/>
                <a:cs typeface="微软雅黑" pitchFamily="34" charset="-122"/>
              </a:rPr>
              <a:t>打印流信息</a:t>
            </a:r>
            <a:endParaRPr lang="en-US" altLang="zh-CN" dirty="0">
              <a:solidFill>
                <a:schemeClr val="tx1"/>
              </a:solidFill>
              <a:latin typeface="微软雅黑" pitchFamily="34" charset="-122"/>
              <a:ea typeface="微软雅黑" pitchFamily="34" charset="-122"/>
              <a:cs typeface="微软雅黑"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x_1@4x.png" descr="x_1@4x.png"/>
          <p:cNvPicPr>
            <a:picLocks noChangeAspect="1"/>
          </p:cNvPicPr>
          <p:nvPr/>
        </p:nvPicPr>
        <p:blipFill>
          <a:blip r:embed="rId2"/>
          <a:stretch>
            <a:fillRect/>
          </a:stretch>
        </p:blipFill>
        <p:spPr>
          <a:xfrm>
            <a:off x="390023" y="336091"/>
            <a:ext cx="382829" cy="450196"/>
          </a:xfrm>
          <a:prstGeom prst="rect">
            <a:avLst/>
          </a:prstGeom>
          <a:ln w="12700">
            <a:miter lim="400000"/>
            <a:headEnd/>
            <a:tailEnd/>
          </a:ln>
        </p:spPr>
      </p:pic>
      <p:sp>
        <p:nvSpPr>
          <p:cNvPr id="9" name="奈学产品特色"/>
          <p:cNvSpPr txBox="1"/>
          <p:nvPr/>
        </p:nvSpPr>
        <p:spPr>
          <a:xfrm>
            <a:off x="972185" y="338147"/>
            <a:ext cx="4495800" cy="434975"/>
          </a:xfrm>
          <a:prstGeom prst="rect">
            <a:avLst/>
          </a:prstGeom>
          <a:ln w="12700">
            <a:miter lim="400000"/>
          </a:ln>
        </p:spPr>
        <p:txBody>
          <a:bodyPr wrap="none" lIns="25400" tIns="25400" rIns="25400" bIns="25400" anchor="ctr">
            <a:spAutoFit/>
          </a:bodyPr>
          <a:lstStyle>
            <a:lvl1pPr algn="l" defTabSz="457200">
              <a:defRPr sz="5000">
                <a:solidFill>
                  <a:srgbClr val="4EAB71"/>
                </a:solidFill>
                <a:latin typeface="Source Han Sans CN Regular"/>
                <a:ea typeface="Source Han Sans CN Regular"/>
                <a:cs typeface="Source Han Sans CN Regular"/>
                <a:sym typeface="Source Han Sans CN Regular"/>
              </a:defRPr>
            </a:lvl1pPr>
          </a:lstStyle>
          <a:p>
            <a:r>
              <a:rPr lang="zh-CN" altLang="en-US" sz="2500" dirty="0">
                <a:solidFill>
                  <a:srgbClr val="05AE6B"/>
                </a:solidFill>
                <a:latin typeface="黑体" charset="0"/>
                <a:ea typeface="黑体" charset="0"/>
                <a:cs typeface="黑体" charset="0"/>
              </a:rPr>
              <a:t>参加能力等级测评系统的某同学</a:t>
            </a:r>
          </a:p>
        </p:txBody>
      </p:sp>
      <p:pic>
        <p:nvPicPr>
          <p:cNvPr id="2" name="图片 1" descr="wecom-temp-95d11b0e036003f5b6a5b3675759803d"/>
          <p:cNvPicPr>
            <a:picLocks noChangeAspect="1"/>
          </p:cNvPicPr>
          <p:nvPr/>
        </p:nvPicPr>
        <p:blipFill>
          <a:blip r:embed="rId3"/>
          <a:srcRect t="1776" b="80574"/>
          <a:stretch>
            <a:fillRect/>
          </a:stretch>
        </p:blipFill>
        <p:spPr>
          <a:xfrm>
            <a:off x="700405" y="1178560"/>
            <a:ext cx="7606030" cy="4841240"/>
          </a:xfrm>
          <a:prstGeom prst="rect">
            <a:avLst/>
          </a:prstGeom>
        </p:spPr>
      </p:pic>
      <p:sp>
        <p:nvSpPr>
          <p:cNvPr id="3" name="文本框 2"/>
          <p:cNvSpPr txBox="1"/>
          <p:nvPr/>
        </p:nvSpPr>
        <p:spPr>
          <a:xfrm>
            <a:off x="8454390" y="931863"/>
            <a:ext cx="3141980" cy="50876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l" defTabSz="2437765" rtl="0" fontAlgn="auto" hangingPunct="0">
              <a:lnSpc>
                <a:spcPct val="150000"/>
              </a:lnSpc>
              <a:spcBef>
                <a:spcPts val="0"/>
              </a:spcBef>
              <a:spcAft>
                <a:spcPts val="0"/>
              </a:spcAft>
              <a:buClrTx/>
              <a:buSzTx/>
              <a:buFontTx/>
              <a:buNone/>
            </a:pPr>
            <a:r>
              <a:rPr kumimoji="0" lang="zh-CN" altLang="en-US" b="0" i="0" u="none" strike="noStrike" cap="none" spc="0" normalizeH="0" baseline="0">
                <a:ln>
                  <a:noFill/>
                </a:ln>
                <a:solidFill>
                  <a:srgbClr val="5E5E5E"/>
                </a:solidFill>
                <a:effectLst/>
                <a:uFillTx/>
                <a:latin typeface="+mn-lt"/>
                <a:ea typeface="+mn-ea"/>
                <a:cs typeface="+mn-cs"/>
                <a:sym typeface="Helvetica Neue" panose="02000503000000020004"/>
              </a:rPr>
              <a:t>通过能力模型评估系统，可以看到</a:t>
            </a:r>
            <a:r>
              <a:rPr kumimoji="0" lang="zh-CN" altLang="en-US" b="1" i="0" u="none" strike="noStrike" cap="none" spc="0" normalizeH="0" baseline="0">
                <a:ln>
                  <a:noFill/>
                </a:ln>
                <a:solidFill>
                  <a:srgbClr val="5E5E5E"/>
                </a:solidFill>
                <a:effectLst/>
                <a:uFillTx/>
                <a:latin typeface="Helvetica Neue Bold" panose="02000503000000020004" charset="0"/>
                <a:ea typeface="+mn-ea"/>
                <a:cs typeface="+mn-cs"/>
                <a:sym typeface="Helvetica Neue" panose="02000503000000020004"/>
              </a:rPr>
              <a:t>该同学在业务知识，开发知识，架构落地都有不错都沉淀，对行业新技术也有一定的敏感度，</a:t>
            </a:r>
            <a:r>
              <a:rPr kumimoji="0" lang="zh-CN" altLang="en-US" b="0" i="0" u="none" strike="noStrike" cap="none" spc="0" normalizeH="0" baseline="0">
                <a:ln>
                  <a:noFill/>
                </a:ln>
                <a:solidFill>
                  <a:srgbClr val="5E5E5E"/>
                </a:solidFill>
                <a:effectLst/>
                <a:uFillTx/>
                <a:latin typeface="+mn-lt"/>
                <a:ea typeface="+mn-ea"/>
                <a:cs typeface="+mn-cs"/>
                <a:sym typeface="Helvetica Neue" panose="02000503000000020004"/>
              </a:rPr>
              <a:t>同时沟通能力也比较出色，但是同样的，</a:t>
            </a:r>
            <a:r>
              <a:rPr kumimoji="0" lang="zh-CN" altLang="en-US" b="1" i="0" u="none" strike="noStrike" cap="none" spc="0" normalizeH="0" baseline="0">
                <a:ln>
                  <a:noFill/>
                </a:ln>
                <a:solidFill>
                  <a:srgbClr val="5E5E5E"/>
                </a:solidFill>
                <a:effectLst/>
                <a:uFillTx/>
                <a:latin typeface="Helvetica Neue Bold" panose="02000503000000020004" charset="0"/>
                <a:ea typeface="+mn-ea"/>
                <a:cs typeface="+mn-cs"/>
                <a:sym typeface="Helvetica Neue" panose="02000503000000020004"/>
              </a:rPr>
              <a:t>他在服务治理。运维知识，项目管理方面较为薄弱，是需要提升和加强的重点</a:t>
            </a:r>
            <a:r>
              <a:rPr kumimoji="0" lang="zh-CN" altLang="en-US" b="0" i="0" u="none" strike="noStrike" cap="none" spc="0" normalizeH="0" baseline="0">
                <a:ln>
                  <a:noFill/>
                </a:ln>
                <a:solidFill>
                  <a:srgbClr val="5E5E5E"/>
                </a:solidFill>
                <a:effectLst/>
                <a:uFillTx/>
                <a:latin typeface="+mn-lt"/>
                <a:ea typeface="+mn-ea"/>
                <a:cs typeface="+mn-cs"/>
                <a:sym typeface="Helvetica Neue" panose="02000503000000020004"/>
              </a:rPr>
              <a:t>，右侧的四大能力象限平均分，也对于该学员这四大能力维度，有一个较为合理的评估</a:t>
            </a:r>
          </a:p>
        </p:txBody>
      </p:sp>
    </p:spTree>
    <p:extLst>
      <p:ext uri="{BB962C8B-B14F-4D97-AF65-F5344CB8AC3E}">
        <p14:creationId xmlns:p14="http://schemas.microsoft.com/office/powerpoint/2010/main" val="3703513399"/>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x_1@4x.png" descr="x_1@4x.png"/>
          <p:cNvPicPr>
            <a:picLocks noChangeAspect="1"/>
          </p:cNvPicPr>
          <p:nvPr/>
        </p:nvPicPr>
        <p:blipFill>
          <a:blip r:embed="rId2"/>
          <a:stretch>
            <a:fillRect/>
          </a:stretch>
        </p:blipFill>
        <p:spPr>
          <a:xfrm>
            <a:off x="390023" y="336091"/>
            <a:ext cx="382829" cy="450196"/>
          </a:xfrm>
          <a:prstGeom prst="rect">
            <a:avLst/>
          </a:prstGeom>
          <a:ln w="12700">
            <a:miter lim="400000"/>
            <a:headEnd/>
            <a:tailEnd/>
          </a:ln>
        </p:spPr>
      </p:pic>
      <p:sp>
        <p:nvSpPr>
          <p:cNvPr id="9" name="奈学产品特色"/>
          <p:cNvSpPr txBox="1"/>
          <p:nvPr/>
        </p:nvSpPr>
        <p:spPr>
          <a:xfrm>
            <a:off x="972185" y="338147"/>
            <a:ext cx="4495800" cy="434975"/>
          </a:xfrm>
          <a:prstGeom prst="rect">
            <a:avLst/>
          </a:prstGeom>
          <a:ln w="12700">
            <a:miter lim="400000"/>
          </a:ln>
        </p:spPr>
        <p:txBody>
          <a:bodyPr wrap="none" lIns="25400" tIns="25400" rIns="25400" bIns="25400" anchor="ctr">
            <a:spAutoFit/>
          </a:bodyPr>
          <a:lstStyle>
            <a:lvl1pPr algn="l" defTabSz="457200">
              <a:defRPr sz="5000">
                <a:solidFill>
                  <a:srgbClr val="4EAB71"/>
                </a:solidFill>
                <a:latin typeface="Source Han Sans CN Regular"/>
                <a:ea typeface="Source Han Sans CN Regular"/>
                <a:cs typeface="Source Han Sans CN Regular"/>
                <a:sym typeface="Source Han Sans CN Regular"/>
              </a:defRPr>
            </a:lvl1pPr>
          </a:lstStyle>
          <a:p>
            <a:pPr algn="l"/>
            <a:r>
              <a:rPr lang="zh-CN" altLang="en-US" sz="2500" dirty="0">
                <a:solidFill>
                  <a:srgbClr val="05AE6B"/>
                </a:solidFill>
                <a:latin typeface="黑体" charset="0"/>
                <a:ea typeface="黑体" charset="0"/>
                <a:cs typeface="黑体" charset="0"/>
                <a:sym typeface="+mn-ea"/>
              </a:rPr>
              <a:t>参加能力等级测评系统的某同学</a:t>
            </a:r>
            <a:endParaRPr lang="zh-CN" altLang="en-US" sz="2500" dirty="0">
              <a:solidFill>
                <a:srgbClr val="05AE6B"/>
              </a:solidFill>
              <a:latin typeface="黑体" charset="0"/>
              <a:ea typeface="黑体" charset="0"/>
              <a:cs typeface="黑体" charset="0"/>
            </a:endParaRPr>
          </a:p>
        </p:txBody>
      </p:sp>
      <p:pic>
        <p:nvPicPr>
          <p:cNvPr id="2" name="图片 1" descr="wecom-temp-95d11b0e036003f5b6a5b3675759803d"/>
          <p:cNvPicPr>
            <a:picLocks noChangeAspect="1"/>
          </p:cNvPicPr>
          <p:nvPr/>
        </p:nvPicPr>
        <p:blipFill>
          <a:blip r:embed="rId3"/>
          <a:srcRect l="1770" t="19977" r="9601" b="62225"/>
          <a:stretch>
            <a:fillRect/>
          </a:stretch>
        </p:blipFill>
        <p:spPr>
          <a:xfrm>
            <a:off x="0" y="864235"/>
            <a:ext cx="6741160" cy="4881880"/>
          </a:xfrm>
          <a:prstGeom prst="rect">
            <a:avLst/>
          </a:prstGeom>
        </p:spPr>
      </p:pic>
      <p:pic>
        <p:nvPicPr>
          <p:cNvPr id="3" name="图片 2" descr="wecom-temp-95d11b0e036003f5b6a5b3675759803d"/>
          <p:cNvPicPr>
            <a:picLocks noChangeAspect="1"/>
          </p:cNvPicPr>
          <p:nvPr/>
        </p:nvPicPr>
        <p:blipFill>
          <a:blip r:embed="rId3"/>
          <a:srcRect l="1770" t="37486" r="9601" b="41883"/>
          <a:stretch>
            <a:fillRect/>
          </a:stretch>
        </p:blipFill>
        <p:spPr>
          <a:xfrm>
            <a:off x="5812790" y="1502410"/>
            <a:ext cx="6379210" cy="5355590"/>
          </a:xfrm>
          <a:prstGeom prst="rect">
            <a:avLst/>
          </a:prstGeom>
        </p:spPr>
      </p:pic>
      <p:sp>
        <p:nvSpPr>
          <p:cNvPr id="5" name="文本框 4"/>
          <p:cNvSpPr txBox="1"/>
          <p:nvPr/>
        </p:nvSpPr>
        <p:spPr>
          <a:xfrm>
            <a:off x="6029325" y="1185545"/>
            <a:ext cx="5781040" cy="3473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2437765" rtl="0" fontAlgn="auto" latinLnBrk="0" hangingPunct="0">
              <a:lnSpc>
                <a:spcPct val="100000"/>
              </a:lnSpc>
              <a:spcBef>
                <a:spcPts val="0"/>
              </a:spcBef>
              <a:spcAft>
                <a:spcPts val="0"/>
              </a:spcAft>
              <a:buClrTx/>
              <a:buSzTx/>
              <a:buFontTx/>
              <a:buNone/>
            </a:pPr>
            <a:r>
              <a:rPr kumimoji="0" lang="zh-CN" altLang="en-US" sz="1600" b="1" i="0" u="none" strike="noStrike" cap="none" spc="0" normalizeH="0" baseline="0">
                <a:ln>
                  <a:noFill/>
                </a:ln>
                <a:solidFill>
                  <a:srgbClr val="5E5E5E"/>
                </a:solidFill>
                <a:effectLst/>
                <a:uFillTx/>
                <a:latin typeface="Helvetica Neue Bold" panose="02000503000000020004" charset="0"/>
                <a:ea typeface="+mn-ea"/>
                <a:cs typeface="+mn-cs"/>
                <a:sym typeface="Helvetica Neue" panose="02000503000000020004"/>
              </a:rPr>
              <a:t>下面有十八大能力维度，每一个维度都有详细对应的测评结果</a:t>
            </a:r>
          </a:p>
        </p:txBody>
      </p:sp>
    </p:spTree>
    <p:extLst>
      <p:ext uri="{BB962C8B-B14F-4D97-AF65-F5344CB8AC3E}">
        <p14:creationId xmlns:p14="http://schemas.microsoft.com/office/powerpoint/2010/main" val="3389351319"/>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x_1@4x.png" descr="x_1@4x.png"/>
          <p:cNvPicPr>
            <a:picLocks noChangeAspect="1"/>
          </p:cNvPicPr>
          <p:nvPr/>
        </p:nvPicPr>
        <p:blipFill>
          <a:blip r:embed="rId2"/>
          <a:stretch>
            <a:fillRect/>
          </a:stretch>
        </p:blipFill>
        <p:spPr>
          <a:xfrm>
            <a:off x="390023" y="336091"/>
            <a:ext cx="382829" cy="450196"/>
          </a:xfrm>
          <a:prstGeom prst="rect">
            <a:avLst/>
          </a:prstGeom>
          <a:ln w="12700">
            <a:miter lim="400000"/>
            <a:headEnd/>
            <a:tailEnd/>
          </a:ln>
        </p:spPr>
      </p:pic>
      <p:sp>
        <p:nvSpPr>
          <p:cNvPr id="9" name="奈学产品特色"/>
          <p:cNvSpPr txBox="1"/>
          <p:nvPr/>
        </p:nvSpPr>
        <p:spPr>
          <a:xfrm>
            <a:off x="972185" y="338147"/>
            <a:ext cx="4495800" cy="434975"/>
          </a:xfrm>
          <a:prstGeom prst="rect">
            <a:avLst/>
          </a:prstGeom>
          <a:ln w="12700">
            <a:miter lim="400000"/>
          </a:ln>
        </p:spPr>
        <p:txBody>
          <a:bodyPr wrap="none" lIns="25400" tIns="25400" rIns="25400" bIns="25400" anchor="ctr">
            <a:spAutoFit/>
          </a:bodyPr>
          <a:lstStyle>
            <a:lvl1pPr algn="l" defTabSz="457200">
              <a:defRPr sz="5000">
                <a:solidFill>
                  <a:srgbClr val="4EAB71"/>
                </a:solidFill>
                <a:latin typeface="Source Han Sans CN Regular"/>
                <a:ea typeface="Source Han Sans CN Regular"/>
                <a:cs typeface="Source Han Sans CN Regular"/>
                <a:sym typeface="Source Han Sans CN Regular"/>
              </a:defRPr>
            </a:lvl1pPr>
          </a:lstStyle>
          <a:p>
            <a:pPr algn="l"/>
            <a:r>
              <a:rPr lang="zh-CN" altLang="en-US" sz="2500" dirty="0">
                <a:solidFill>
                  <a:srgbClr val="05AE6B"/>
                </a:solidFill>
                <a:latin typeface="黑体" charset="0"/>
                <a:ea typeface="黑体" charset="0"/>
                <a:cs typeface="黑体" charset="0"/>
                <a:sym typeface="+mn-ea"/>
              </a:rPr>
              <a:t>参加能力等级测评系统的某同学</a:t>
            </a:r>
            <a:endParaRPr lang="zh-CN" altLang="en-US" sz="2500" dirty="0">
              <a:solidFill>
                <a:srgbClr val="05AE6B"/>
              </a:solidFill>
              <a:latin typeface="黑体" charset="0"/>
              <a:ea typeface="黑体" charset="0"/>
              <a:cs typeface="黑体" charset="0"/>
            </a:endParaRPr>
          </a:p>
        </p:txBody>
      </p:sp>
      <p:pic>
        <p:nvPicPr>
          <p:cNvPr id="2" name="图片 1" descr="wecom-temp-95d11b0e036003f5b6a5b3675759803d"/>
          <p:cNvPicPr>
            <a:picLocks noChangeAspect="1"/>
          </p:cNvPicPr>
          <p:nvPr/>
        </p:nvPicPr>
        <p:blipFill>
          <a:blip r:embed="rId3"/>
          <a:srcRect t="57819" b="35620"/>
          <a:stretch>
            <a:fillRect/>
          </a:stretch>
        </p:blipFill>
        <p:spPr>
          <a:xfrm>
            <a:off x="-112395" y="1694815"/>
            <a:ext cx="12304395" cy="2911475"/>
          </a:xfrm>
          <a:prstGeom prst="rect">
            <a:avLst/>
          </a:prstGeom>
        </p:spPr>
      </p:pic>
      <p:sp>
        <p:nvSpPr>
          <p:cNvPr id="5" name="文本框 4"/>
          <p:cNvSpPr txBox="1"/>
          <p:nvPr/>
        </p:nvSpPr>
        <p:spPr>
          <a:xfrm>
            <a:off x="506095" y="4686618"/>
            <a:ext cx="10759440" cy="10248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ctr" forceAA="0">
            <a:spAutoFit/>
          </a:bodyPr>
          <a:lstStyle/>
          <a:p>
            <a:pPr marL="0" marR="0" indent="0" algn="ctr" defTabSz="2437765"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5E5E5E"/>
                </a:solidFill>
                <a:effectLst/>
                <a:uFillTx/>
                <a:latin typeface="Helvetica Neue Bold" panose="02000503000000020004" charset="0"/>
                <a:ea typeface="+mn-ea"/>
                <a:cs typeface="+mn-cs"/>
                <a:sym typeface="Helvetica Neue" panose="02000503000000020004"/>
              </a:rPr>
              <a:t>根据学员测评生成的能力素养评估和四大象限平均分，给出学员专业的测评结果和</a:t>
            </a:r>
          </a:p>
          <a:p>
            <a:pPr marL="0" marR="0" indent="0" algn="ctr" defTabSz="2437765" rtl="0" fontAlgn="auto" latinLnBrk="0" hangingPunct="0">
              <a:lnSpc>
                <a:spcPct val="100000"/>
              </a:lnSpc>
              <a:spcBef>
                <a:spcPts val="0"/>
              </a:spcBef>
              <a:spcAft>
                <a:spcPts val="0"/>
              </a:spcAft>
              <a:buClrTx/>
              <a:buSzTx/>
              <a:buFontTx/>
              <a:buNone/>
            </a:pPr>
            <a:endParaRPr kumimoji="0" lang="zh-CN" altLang="en-US" sz="2000" b="1" i="0" u="none" strike="noStrike" cap="none" spc="0" normalizeH="0" baseline="0">
              <a:ln>
                <a:noFill/>
              </a:ln>
              <a:solidFill>
                <a:srgbClr val="5E5E5E"/>
              </a:solidFill>
              <a:effectLst/>
              <a:uFillTx/>
              <a:latin typeface="Helvetica Neue Bold" panose="02000503000000020004" charset="0"/>
              <a:ea typeface="+mn-ea"/>
              <a:cs typeface="+mn-cs"/>
              <a:sym typeface="Helvetica Neue" panose="02000503000000020004"/>
            </a:endParaRPr>
          </a:p>
          <a:p>
            <a:pPr marL="0" marR="0" indent="0" algn="ctr" defTabSz="2437765" rtl="0" fontAlgn="auto" latinLnBrk="0" hangingPunct="0">
              <a:lnSpc>
                <a:spcPct val="100000"/>
              </a:lnSpc>
              <a:spcBef>
                <a:spcPts val="0"/>
              </a:spcBef>
              <a:spcAft>
                <a:spcPts val="0"/>
              </a:spcAft>
              <a:buClrTx/>
              <a:buSzTx/>
              <a:buFontTx/>
              <a:buNone/>
            </a:pPr>
            <a:r>
              <a:rPr kumimoji="0" lang="zh-CN" altLang="en-US" sz="2000" b="1" i="0" u="none" strike="noStrike" cap="none" spc="0" normalizeH="0" baseline="0">
                <a:ln>
                  <a:noFill/>
                </a:ln>
                <a:solidFill>
                  <a:srgbClr val="5E5E5E"/>
                </a:solidFill>
                <a:effectLst/>
                <a:uFillTx/>
                <a:latin typeface="Helvetica Neue Bold" panose="02000503000000020004" charset="0"/>
                <a:ea typeface="+mn-ea"/>
                <a:cs typeface="+mn-cs"/>
                <a:sym typeface="Helvetica Neue" panose="02000503000000020004"/>
              </a:rPr>
              <a:t>针对性的建议，并为学员制定个性化的学习建议</a:t>
            </a:r>
          </a:p>
        </p:txBody>
      </p:sp>
    </p:spTree>
    <p:extLst>
      <p:ext uri="{BB962C8B-B14F-4D97-AF65-F5344CB8AC3E}">
        <p14:creationId xmlns:p14="http://schemas.microsoft.com/office/powerpoint/2010/main" val="38246869"/>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 name="x_1@4x.png" descr="x_1@4x.png"/>
          <p:cNvPicPr>
            <a:picLocks noChangeAspect="1"/>
          </p:cNvPicPr>
          <p:nvPr/>
        </p:nvPicPr>
        <p:blipFill>
          <a:blip r:embed="rId2"/>
          <a:stretch>
            <a:fillRect/>
          </a:stretch>
        </p:blipFill>
        <p:spPr>
          <a:xfrm>
            <a:off x="390023" y="336091"/>
            <a:ext cx="382829" cy="450196"/>
          </a:xfrm>
          <a:prstGeom prst="rect">
            <a:avLst/>
          </a:prstGeom>
          <a:ln w="12700">
            <a:miter lim="400000"/>
            <a:headEnd/>
            <a:tailEnd/>
          </a:ln>
        </p:spPr>
      </p:pic>
      <p:sp>
        <p:nvSpPr>
          <p:cNvPr id="9" name="奈学产品特色"/>
          <p:cNvSpPr txBox="1"/>
          <p:nvPr/>
        </p:nvSpPr>
        <p:spPr>
          <a:xfrm>
            <a:off x="972185" y="338147"/>
            <a:ext cx="4495800" cy="434975"/>
          </a:xfrm>
          <a:prstGeom prst="rect">
            <a:avLst/>
          </a:prstGeom>
          <a:ln w="12700">
            <a:miter lim="400000"/>
          </a:ln>
        </p:spPr>
        <p:txBody>
          <a:bodyPr wrap="none" lIns="25400" tIns="25400" rIns="25400" bIns="25400" anchor="ctr">
            <a:spAutoFit/>
          </a:bodyPr>
          <a:lstStyle>
            <a:lvl1pPr algn="l" defTabSz="457200">
              <a:defRPr sz="5000">
                <a:solidFill>
                  <a:srgbClr val="4EAB71"/>
                </a:solidFill>
                <a:latin typeface="Source Han Sans CN Regular"/>
                <a:ea typeface="Source Han Sans CN Regular"/>
                <a:cs typeface="Source Han Sans CN Regular"/>
                <a:sym typeface="Source Han Sans CN Regular"/>
              </a:defRPr>
            </a:lvl1pPr>
          </a:lstStyle>
          <a:p>
            <a:pPr algn="l"/>
            <a:r>
              <a:rPr lang="zh-CN" altLang="en-US" sz="2500" dirty="0">
                <a:solidFill>
                  <a:srgbClr val="05AE6B"/>
                </a:solidFill>
                <a:latin typeface="黑体" charset="0"/>
                <a:ea typeface="黑体" charset="0"/>
                <a:cs typeface="黑体" charset="0"/>
                <a:sym typeface="+mn-ea"/>
              </a:rPr>
              <a:t>参加能力等级测评系统的某同学</a:t>
            </a:r>
            <a:endParaRPr lang="zh-CN" altLang="en-US" sz="2500" dirty="0">
              <a:solidFill>
                <a:srgbClr val="05AE6B"/>
              </a:solidFill>
              <a:latin typeface="黑体" charset="0"/>
              <a:ea typeface="黑体" charset="0"/>
              <a:cs typeface="黑体" charset="0"/>
            </a:endParaRPr>
          </a:p>
        </p:txBody>
      </p:sp>
      <p:pic>
        <p:nvPicPr>
          <p:cNvPr id="2" name="图片 1" descr="wecom-temp-95d11b0e036003f5b6a5b3675759803d"/>
          <p:cNvPicPr>
            <a:picLocks noChangeAspect="1"/>
          </p:cNvPicPr>
          <p:nvPr/>
        </p:nvPicPr>
        <p:blipFill>
          <a:blip r:embed="rId3"/>
          <a:srcRect t="64653" b="1629"/>
          <a:stretch>
            <a:fillRect/>
          </a:stretch>
        </p:blipFill>
        <p:spPr>
          <a:xfrm>
            <a:off x="6093460" y="338455"/>
            <a:ext cx="5201285" cy="6325870"/>
          </a:xfrm>
          <a:prstGeom prst="rect">
            <a:avLst/>
          </a:prstGeom>
        </p:spPr>
      </p:pic>
      <p:sp>
        <p:nvSpPr>
          <p:cNvPr id="3" name="文本框 2"/>
          <p:cNvSpPr txBox="1"/>
          <p:nvPr/>
        </p:nvSpPr>
        <p:spPr>
          <a:xfrm>
            <a:off x="591185" y="1476375"/>
            <a:ext cx="5110480" cy="45256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50800" tIns="50800" rIns="50800" bIns="50800" numCol="1" spcCol="38100" rtlCol="0" anchor="t" forceAA="0">
            <a:spAutoFit/>
          </a:bodyPr>
          <a:lstStyle/>
          <a:p>
            <a:pPr algn="l">
              <a:lnSpc>
                <a:spcPct val="120000"/>
              </a:lnSpc>
            </a:pPr>
            <a:r>
              <a:rPr lang="zh-CN" altLang="en-US" sz="1600" b="1">
                <a:latin typeface="微软雅黑" charset="-122"/>
                <a:ea typeface="微软雅黑" charset="-122"/>
                <a:cs typeface="微软雅黑" charset="-122"/>
                <a:sym typeface="Helvetica Neue" panose="02000503000000020004"/>
              </a:rPr>
              <a:t>因人定课，千人千面，依据测评结果</a:t>
            </a:r>
          </a:p>
          <a:p>
            <a:pPr algn="l">
              <a:lnSpc>
                <a:spcPct val="120000"/>
              </a:lnSpc>
            </a:pPr>
            <a:endParaRPr lang="zh-CN" altLang="en-US" sz="1600" b="1">
              <a:latin typeface="微软雅黑" charset="-122"/>
              <a:ea typeface="微软雅黑" charset="-122"/>
              <a:cs typeface="微软雅黑" charset="-122"/>
              <a:sym typeface="Helvetica Neue" panose="02000503000000020004"/>
            </a:endParaRPr>
          </a:p>
          <a:p>
            <a:pPr algn="l">
              <a:lnSpc>
                <a:spcPct val="120000"/>
              </a:lnSpc>
            </a:pPr>
            <a:r>
              <a:rPr lang="zh-CN" altLang="en-US" sz="1600" b="1">
                <a:latin typeface="微软雅黑" charset="-122"/>
                <a:ea typeface="微软雅黑" charset="-122"/>
                <a:cs typeface="微软雅黑" charset="-122"/>
                <a:sym typeface="Helvetica Neue" panose="02000503000000020004"/>
              </a:rPr>
              <a:t>精准匹配 A、B、C 三种学习方案供学员自行选择</a:t>
            </a:r>
          </a:p>
          <a:p>
            <a:pPr algn="l">
              <a:lnSpc>
                <a:spcPct val="120000"/>
              </a:lnSpc>
            </a:pPr>
            <a:endParaRPr kumimoji="0" lang="zh-CN" altLang="en-US" sz="1600" b="1" i="0" u="none" strike="noStrike" cap="none" spc="0" normalizeH="0" baseline="0">
              <a:ln>
                <a:noFill/>
              </a:ln>
              <a:solidFill>
                <a:srgbClr val="5E5E5E"/>
              </a:solidFill>
              <a:effectLst/>
              <a:uFillTx/>
              <a:latin typeface="+mn-lt"/>
              <a:ea typeface="+mn-ea"/>
              <a:cs typeface="+mn-cs"/>
              <a:sym typeface="Helvetica Neue" panose="02000503000000020004"/>
            </a:endParaRPr>
          </a:p>
          <a:p>
            <a:pPr algn="l">
              <a:lnSpc>
                <a:spcPct val="120000"/>
              </a:lnSpc>
            </a:pPr>
            <a:r>
              <a:rPr kumimoji="0" lang="zh-CN" altLang="en-US" sz="1600" b="1" i="0" u="none" strike="noStrike" cap="none" spc="0" normalizeH="0" baseline="0">
                <a:latin typeface="微软雅黑" charset="-122"/>
                <a:ea typeface="微软雅黑" charset="-122"/>
                <a:cs typeface="微软雅黑" charset="-122"/>
                <a:sym typeface="Helvetica Neue" panose="02000503000000020004"/>
              </a:rPr>
              <a:t>学习计划A：匹配标准</a:t>
            </a:r>
          </a:p>
          <a:p>
            <a:pPr algn="l">
              <a:lnSpc>
                <a:spcPct val="120000"/>
              </a:lnSpc>
            </a:pPr>
            <a:r>
              <a:rPr kumimoji="0" lang="zh-CN" altLang="en-US" sz="1600" b="1" i="0" u="none" strike="noStrike" cap="none" spc="0" normalizeH="0" baseline="0">
                <a:latin typeface="微软雅黑" charset="-122"/>
                <a:ea typeface="微软雅黑" charset="-122"/>
                <a:cs typeface="微软雅黑" charset="-122"/>
                <a:sym typeface="Helvetica Neue" panose="02000503000000020004"/>
              </a:rPr>
              <a:t/>
            </a:r>
            <a:br>
              <a:rPr kumimoji="0" lang="zh-CN" altLang="en-US" sz="1600" b="1" i="0" u="none" strike="noStrike" cap="none" spc="0" normalizeH="0" baseline="0">
                <a:latin typeface="微软雅黑" charset="-122"/>
                <a:ea typeface="微软雅黑" charset="-122"/>
                <a:cs typeface="微软雅黑" charset="-122"/>
                <a:sym typeface="Helvetica Neue" panose="02000503000000020004"/>
              </a:rPr>
            </a:br>
            <a:r>
              <a:rPr kumimoji="0" lang="zh-CN" altLang="en-US" sz="1600" b="1" i="0" u="none" strike="noStrike" cap="none" spc="0" normalizeH="0" baseline="0">
                <a:latin typeface="微软雅黑" charset="-122"/>
                <a:ea typeface="微软雅黑" charset="-122"/>
                <a:cs typeface="微软雅黑" charset="-122"/>
                <a:sym typeface="Helvetica Neue" panose="02000503000000020004"/>
              </a:rPr>
              <a:t>针对学员易错知识点，技能薄弱项</a:t>
            </a:r>
          </a:p>
          <a:p>
            <a:pPr algn="l">
              <a:lnSpc>
                <a:spcPct val="120000"/>
              </a:lnSpc>
            </a:pPr>
            <a:endParaRPr kumimoji="0" lang="zh-CN" altLang="en-US" sz="1600" b="1" i="0" u="none" strike="noStrike" cap="none" spc="0" normalizeH="0" baseline="0">
              <a:latin typeface="微软雅黑" charset="-122"/>
              <a:ea typeface="微软雅黑" charset="-122"/>
              <a:cs typeface="微软雅黑" charset="-122"/>
              <a:sym typeface="Helvetica Neue" panose="02000503000000020004"/>
            </a:endParaRPr>
          </a:p>
          <a:p>
            <a:pPr algn="l">
              <a:lnSpc>
                <a:spcPct val="120000"/>
              </a:lnSpc>
            </a:pPr>
            <a:r>
              <a:rPr kumimoji="0" lang="zh-CN" altLang="en-US" sz="1600" b="1" i="0" u="none" strike="noStrike" cap="none" spc="0" normalizeH="0" baseline="0">
                <a:latin typeface="微软雅黑" charset="-122"/>
                <a:ea typeface="微软雅黑" charset="-122"/>
                <a:cs typeface="微软雅黑" charset="-122"/>
                <a:sym typeface="Helvetica Neue" panose="02000503000000020004"/>
              </a:rPr>
              <a:t>学习计划</a:t>
            </a:r>
            <a:r>
              <a:rPr kumimoji="0" lang="en-US" altLang="zh-CN" sz="1600" b="1" i="0" u="none" strike="noStrike" cap="none" spc="0" normalizeH="0" baseline="0">
                <a:latin typeface="微软雅黑" charset="-122"/>
                <a:ea typeface="微软雅黑" charset="-122"/>
                <a:cs typeface="微软雅黑" charset="-122"/>
                <a:sym typeface="Helvetica Neue" panose="02000503000000020004"/>
              </a:rPr>
              <a:t>B</a:t>
            </a:r>
            <a:r>
              <a:rPr kumimoji="0" lang="zh-CN" altLang="en-US" sz="1600" b="1" i="0" u="none" strike="noStrike" cap="none" spc="0" normalizeH="0" baseline="0">
                <a:latin typeface="微软雅黑" charset="-122"/>
                <a:ea typeface="微软雅黑" charset="-122"/>
                <a:cs typeface="微软雅黑" charset="-122"/>
                <a:sym typeface="Helvetica Neue" panose="02000503000000020004"/>
              </a:rPr>
              <a:t>：匹配标准</a:t>
            </a:r>
            <a:br>
              <a:rPr kumimoji="0" lang="zh-CN" altLang="en-US" sz="1600" b="1" i="0" u="none" strike="noStrike" cap="none" spc="0" normalizeH="0" baseline="0">
                <a:latin typeface="微软雅黑" charset="-122"/>
                <a:ea typeface="微软雅黑" charset="-122"/>
                <a:cs typeface="微软雅黑" charset="-122"/>
                <a:sym typeface="Helvetica Neue" panose="02000503000000020004"/>
              </a:rPr>
            </a:br>
            <a:endParaRPr kumimoji="0" lang="zh-CN" altLang="en-US" sz="1600" b="1" i="0" u="none" strike="noStrike" cap="none" spc="0" normalizeH="0" baseline="0">
              <a:latin typeface="微软雅黑" charset="-122"/>
              <a:ea typeface="微软雅黑" charset="-122"/>
              <a:cs typeface="微软雅黑" charset="-122"/>
              <a:sym typeface="Helvetica Neue" panose="02000503000000020004"/>
            </a:endParaRPr>
          </a:p>
          <a:p>
            <a:pPr algn="l">
              <a:lnSpc>
                <a:spcPct val="120000"/>
              </a:lnSpc>
            </a:pPr>
            <a:r>
              <a:rPr kumimoji="0" lang="zh-CN" altLang="en-US" sz="1600" b="1" i="0" u="none" strike="noStrike" cap="none" spc="0" normalizeH="0" baseline="0">
                <a:latin typeface="微软雅黑" charset="-122"/>
                <a:ea typeface="微软雅黑" charset="-122"/>
                <a:cs typeface="微软雅黑" charset="-122"/>
                <a:sym typeface="Helvetica Neue" panose="02000503000000020004"/>
              </a:rPr>
              <a:t>针对学员能力要素薄弱项，提升实战能力</a:t>
            </a:r>
          </a:p>
          <a:p>
            <a:pPr algn="l">
              <a:lnSpc>
                <a:spcPct val="120000"/>
              </a:lnSpc>
            </a:pPr>
            <a:endParaRPr kumimoji="0" lang="zh-CN" altLang="en-US" sz="1600" b="1" i="0" u="none" strike="noStrike" cap="none" spc="0" normalizeH="0" baseline="0">
              <a:latin typeface="微软雅黑" charset="-122"/>
              <a:ea typeface="微软雅黑" charset="-122"/>
              <a:cs typeface="微软雅黑" charset="-122"/>
              <a:sym typeface="Helvetica Neue" panose="02000503000000020004"/>
            </a:endParaRPr>
          </a:p>
          <a:p>
            <a:pPr algn="l">
              <a:lnSpc>
                <a:spcPct val="120000"/>
              </a:lnSpc>
            </a:pPr>
            <a:r>
              <a:rPr kumimoji="0" lang="zh-CN" altLang="en-US" sz="1600" b="1" i="0" u="none" strike="noStrike" cap="none" spc="0" normalizeH="0" baseline="0">
                <a:latin typeface="微软雅黑" charset="-122"/>
                <a:ea typeface="微软雅黑" charset="-122"/>
                <a:cs typeface="微软雅黑" charset="-122"/>
                <a:sym typeface="Helvetica Neue" panose="02000503000000020004"/>
              </a:rPr>
              <a:t>学习计划</a:t>
            </a:r>
            <a:r>
              <a:rPr kumimoji="0" lang="en-US" altLang="zh-CN" sz="1600" b="1" i="0" u="none" strike="noStrike" cap="none" spc="0" normalizeH="0" baseline="0">
                <a:latin typeface="微软雅黑" charset="-122"/>
                <a:ea typeface="微软雅黑" charset="-122"/>
                <a:cs typeface="微软雅黑" charset="-122"/>
                <a:sym typeface="Helvetica Neue" panose="02000503000000020004"/>
              </a:rPr>
              <a:t>C</a:t>
            </a:r>
            <a:r>
              <a:rPr kumimoji="0" lang="zh-CN" altLang="en-US" sz="1600" b="1" i="0" u="none" strike="noStrike" cap="none" spc="0" normalizeH="0" baseline="0">
                <a:latin typeface="微软雅黑" charset="-122"/>
                <a:ea typeface="微软雅黑" charset="-122"/>
                <a:cs typeface="微软雅黑" charset="-122"/>
                <a:sym typeface="Helvetica Neue" panose="02000503000000020004"/>
              </a:rPr>
              <a:t>：匹配标准</a:t>
            </a:r>
          </a:p>
          <a:p>
            <a:pPr algn="l">
              <a:lnSpc>
                <a:spcPct val="120000"/>
              </a:lnSpc>
            </a:pPr>
            <a:endParaRPr kumimoji="0" lang="zh-CN" altLang="en-US" sz="1600" b="1" i="0" u="none" strike="noStrike" cap="none" spc="0" normalizeH="0" baseline="0">
              <a:latin typeface="微软雅黑" charset="-122"/>
              <a:ea typeface="微软雅黑" charset="-122"/>
              <a:cs typeface="微软雅黑" charset="-122"/>
              <a:sym typeface="Helvetica Neue" panose="02000503000000020004"/>
            </a:endParaRPr>
          </a:p>
          <a:p>
            <a:pPr algn="l">
              <a:lnSpc>
                <a:spcPct val="120000"/>
              </a:lnSpc>
            </a:pPr>
            <a:r>
              <a:rPr kumimoji="0" lang="zh-CN" altLang="en-US" sz="1600" b="1" i="0" u="none" strike="noStrike" cap="none" spc="0" normalizeH="0" baseline="0">
                <a:latin typeface="微软雅黑" charset="-122"/>
                <a:ea typeface="微软雅黑" charset="-122"/>
                <a:cs typeface="微软雅黑" charset="-122"/>
                <a:sym typeface="Helvetica Neue" panose="02000503000000020004"/>
              </a:rPr>
              <a:t>四大知识维度，十八项能力要素全方位提升</a:t>
            </a:r>
          </a:p>
        </p:txBody>
      </p:sp>
    </p:spTree>
    <p:extLst>
      <p:ext uri="{BB962C8B-B14F-4D97-AF65-F5344CB8AC3E}">
        <p14:creationId xmlns:p14="http://schemas.microsoft.com/office/powerpoint/2010/main" val="373848714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04.</a:t>
            </a:r>
            <a:r>
              <a:rPr lang="zh-CN" altLang="en-US" b="0" dirty="0" smtClean="0">
                <a:solidFill>
                  <a:schemeClr val="tx1"/>
                </a:solidFill>
                <a:latin typeface="微软雅黑" pitchFamily="34" charset="-122"/>
                <a:ea typeface="微软雅黑" pitchFamily="34" charset="-122"/>
                <a:cs typeface="微软雅黑" pitchFamily="34" charset="-122"/>
                <a:sym typeface="+mn-ea"/>
              </a:rPr>
              <a:t>哈希</a:t>
            </a:r>
            <a:r>
              <a:rPr lang="en-US" altLang="zh-CN" b="0" dirty="0" smtClean="0">
                <a:solidFill>
                  <a:schemeClr val="tx1"/>
                </a:solidFill>
                <a:latin typeface="微软雅黑" pitchFamily="34" charset="-122"/>
                <a:ea typeface="微软雅黑" pitchFamily="34" charset="-122"/>
                <a:cs typeface="微软雅黑" pitchFamily="34" charset="-122"/>
                <a:sym typeface="+mn-ea"/>
              </a:rPr>
              <a:t>(Hash)</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848995" y="1429384"/>
            <a:ext cx="10927080" cy="809963"/>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a:solidFill>
                  <a:schemeClr val="tx1">
                    <a:lumMod val="65000"/>
                    <a:lumOff val="35000"/>
                  </a:schemeClr>
                </a:solidFill>
                <a:latin typeface="微软雅黑" pitchFamily="34" charset="-122"/>
                <a:ea typeface="微软雅黑" pitchFamily="34" charset="-122"/>
              </a:rPr>
              <a:t>Redis</a:t>
            </a:r>
            <a:r>
              <a:rPr lang="en-US" altLang="zh-CN" dirty="0">
                <a:solidFill>
                  <a:schemeClr val="tx1">
                    <a:lumMod val="65000"/>
                    <a:lumOff val="35000"/>
                  </a:schemeClr>
                </a:solidFill>
                <a:latin typeface="微软雅黑" pitchFamily="34" charset="-122"/>
                <a:ea typeface="微软雅黑" pitchFamily="34" charset="-122"/>
              </a:rPr>
              <a:t> hash </a:t>
            </a:r>
            <a:r>
              <a:rPr lang="zh-CN" altLang="en-US" dirty="0">
                <a:solidFill>
                  <a:schemeClr val="tx1">
                    <a:lumMod val="65000"/>
                    <a:lumOff val="35000"/>
                  </a:schemeClr>
                </a:solidFill>
                <a:latin typeface="微软雅黑" pitchFamily="34" charset="-122"/>
                <a:ea typeface="微软雅黑" pitchFamily="34" charset="-122"/>
              </a:rPr>
              <a:t>是一个 </a:t>
            </a:r>
            <a:r>
              <a:rPr lang="en-US" altLang="zh-CN" dirty="0">
                <a:solidFill>
                  <a:schemeClr val="tx1">
                    <a:lumMod val="65000"/>
                    <a:lumOff val="35000"/>
                  </a:schemeClr>
                </a:solidFill>
                <a:latin typeface="微软雅黑" pitchFamily="34" charset="-122"/>
                <a:ea typeface="微软雅黑" pitchFamily="34" charset="-122"/>
              </a:rPr>
              <a:t>string </a:t>
            </a:r>
            <a:r>
              <a:rPr lang="zh-CN" altLang="en-US" dirty="0">
                <a:solidFill>
                  <a:schemeClr val="tx1">
                    <a:lumMod val="65000"/>
                    <a:lumOff val="35000"/>
                  </a:schemeClr>
                </a:solidFill>
                <a:latin typeface="微软雅黑" pitchFamily="34" charset="-122"/>
                <a:ea typeface="微软雅黑" pitchFamily="34" charset="-122"/>
              </a:rPr>
              <a:t>类型的 </a:t>
            </a:r>
            <a:r>
              <a:rPr lang="en-US" altLang="zh-CN" dirty="0">
                <a:solidFill>
                  <a:schemeClr val="tx1">
                    <a:lumMod val="65000"/>
                    <a:lumOff val="35000"/>
                  </a:schemeClr>
                </a:solidFill>
                <a:latin typeface="微软雅黑" pitchFamily="34" charset="-122"/>
                <a:ea typeface="微软雅黑" pitchFamily="34" charset="-122"/>
              </a:rPr>
              <a:t>field</a:t>
            </a:r>
            <a:r>
              <a:rPr lang="zh-CN" altLang="en-US" dirty="0">
                <a:solidFill>
                  <a:schemeClr val="tx1">
                    <a:lumMod val="65000"/>
                    <a:lumOff val="35000"/>
                  </a:schemeClr>
                </a:solidFill>
                <a:latin typeface="微软雅黑" pitchFamily="34" charset="-122"/>
                <a:ea typeface="微软雅黑" pitchFamily="34" charset="-122"/>
              </a:rPr>
              <a:t>（字段） 和 </a:t>
            </a:r>
            <a:r>
              <a:rPr lang="en-US" altLang="zh-CN" dirty="0">
                <a:solidFill>
                  <a:schemeClr val="tx1">
                    <a:lumMod val="65000"/>
                    <a:lumOff val="35000"/>
                  </a:schemeClr>
                </a:solidFill>
                <a:latin typeface="微软雅黑" pitchFamily="34" charset="-122"/>
                <a:ea typeface="微软雅黑" pitchFamily="34" charset="-122"/>
              </a:rPr>
              <a:t>value</a:t>
            </a:r>
            <a:r>
              <a:rPr lang="zh-CN" altLang="en-US" dirty="0">
                <a:solidFill>
                  <a:schemeClr val="tx1">
                    <a:lumMod val="65000"/>
                    <a:lumOff val="35000"/>
                  </a:schemeClr>
                </a:solidFill>
                <a:latin typeface="微软雅黑" pitchFamily="34" charset="-122"/>
                <a:ea typeface="微软雅黑" pitchFamily="34" charset="-122"/>
              </a:rPr>
              <a:t>（值） 的映射表，</a:t>
            </a:r>
            <a:r>
              <a:rPr lang="en-US" altLang="zh-CN" dirty="0">
                <a:solidFill>
                  <a:schemeClr val="tx1">
                    <a:lumMod val="65000"/>
                    <a:lumOff val="35000"/>
                  </a:schemeClr>
                </a:solidFill>
                <a:latin typeface="微软雅黑" pitchFamily="34" charset="-122"/>
                <a:ea typeface="微软雅黑" pitchFamily="34" charset="-122"/>
              </a:rPr>
              <a:t>hash </a:t>
            </a:r>
            <a:r>
              <a:rPr lang="zh-CN" altLang="en-US" dirty="0">
                <a:solidFill>
                  <a:schemeClr val="tx1">
                    <a:lumMod val="65000"/>
                    <a:lumOff val="35000"/>
                  </a:schemeClr>
                </a:solidFill>
                <a:latin typeface="微软雅黑" pitchFamily="34" charset="-122"/>
                <a:ea typeface="微软雅黑" pitchFamily="34" charset="-122"/>
              </a:rPr>
              <a:t>特别适合用于存储对象。</a:t>
            </a:r>
          </a:p>
        </p:txBody>
      </p:sp>
      <p:sp>
        <p:nvSpPr>
          <p:cNvPr id="33" name="任意多边形 228"/>
          <p:cNvSpPr/>
          <p:nvPr/>
        </p:nvSpPr>
        <p:spPr>
          <a:xfrm>
            <a:off x="5081447" y="123063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a:solidFill>
                  <a:srgbClr val="FFFFFF"/>
                </a:solidFill>
                <a:latin typeface="Calibri" panose="020F0502020204030204"/>
              </a:rPr>
              <a:t>哈希</a:t>
            </a:r>
            <a:r>
              <a:rPr lang="en-US" altLang="zh-CN" sz="2000" b="1" dirty="0">
                <a:solidFill>
                  <a:srgbClr val="FFFFFF"/>
                </a:solidFill>
                <a:latin typeface="Calibri" panose="020F0502020204030204"/>
              </a:rPr>
              <a:t>(Hash)</a:t>
            </a:r>
            <a:endParaRPr lang="zh-CN" altLang="en-US" sz="2000" b="1" dirty="0">
              <a:solidFill>
                <a:srgbClr val="FFFFFF"/>
              </a:solidFill>
              <a:latin typeface="Calibri" panose="020F0502020204030204"/>
            </a:endParaRPr>
          </a:p>
        </p:txBody>
      </p:sp>
      <p:sp>
        <p:nvSpPr>
          <p:cNvPr id="66" name="文本框 65"/>
          <p:cNvSpPr txBox="1"/>
          <p:nvPr/>
        </p:nvSpPr>
        <p:spPr>
          <a:xfrm>
            <a:off x="897367" y="2590672"/>
            <a:ext cx="10517979"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kern="0" spc="10" dirty="0" smtClean="0">
                <a:solidFill>
                  <a:srgbClr val="51B171"/>
                </a:solidFill>
                <a:latin typeface="Arial Unicode MS" panose="020B0604020202020204" charset="-122"/>
                <a:cs typeface="Arial Unicode MS" panose="020B0604020202020204" charset="-122"/>
              </a:rPr>
              <a:t>哈希</a:t>
            </a:r>
            <a:r>
              <a:rPr lang="zh-CN" altLang="zh-CN" sz="2400" b="1" kern="0" spc="10" dirty="0" smtClean="0">
                <a:solidFill>
                  <a:srgbClr val="51B171"/>
                </a:solidFill>
                <a:latin typeface="Arial Unicode MS" panose="020B0604020202020204" charset="-122"/>
                <a:cs typeface="Arial Unicode MS" panose="020B0604020202020204" charset="-122"/>
              </a:rPr>
              <a:t>的</a:t>
            </a:r>
            <a:r>
              <a:rPr lang="zh-CN" altLang="zh-CN" sz="2400" b="1" kern="0" spc="10" dirty="0">
                <a:solidFill>
                  <a:srgbClr val="51B171"/>
                </a:solidFill>
                <a:latin typeface="Arial Unicode MS" panose="020B0604020202020204" charset="-122"/>
                <a:cs typeface="Arial Unicode MS" panose="020B0604020202020204" charset="-122"/>
              </a:rPr>
              <a:t>基本操作</a:t>
            </a:r>
          </a:p>
        </p:txBody>
      </p:sp>
      <p:sp>
        <p:nvSpPr>
          <p:cNvPr id="7" name="文本框 2"/>
          <p:cNvSpPr txBox="1"/>
          <p:nvPr/>
        </p:nvSpPr>
        <p:spPr>
          <a:xfrm>
            <a:off x="443141" y="3133590"/>
            <a:ext cx="9027795" cy="2967992"/>
          </a:xfrm>
          <a:prstGeom prst="rect">
            <a:avLst/>
          </a:prstGeom>
          <a:noFill/>
        </p:spPr>
        <p:txBody>
          <a:bodyPr wrap="square" rtlCol="0" anchor="t">
            <a:spAutoFit/>
          </a:bodyPr>
          <a:lstStyle/>
          <a:p>
            <a:pPr lvl="1" indent="0">
              <a:lnSpc>
                <a:spcPct val="150000"/>
              </a:lnSpc>
              <a:buFont typeface="Arial" panose="020B0604020202090204" pitchFamily="34" charset="0"/>
              <a:buNone/>
            </a:pPr>
            <a:r>
              <a:rPr lang="zh-CN" altLang="en-US" sz="1400" dirty="0" smtClean="0">
                <a:latin typeface="微软雅黑" pitchFamily="34" charset="-122"/>
                <a:ea typeface="微软雅黑" pitchFamily="34" charset="-122"/>
              </a:rPr>
              <a:t>HSET  </a:t>
            </a:r>
            <a:r>
              <a:rPr lang="zh-CN" altLang="en-US" sz="1400" dirty="0">
                <a:latin typeface="微软雅黑" pitchFamily="34" charset="-122"/>
                <a:ea typeface="微软雅黑" pitchFamily="34" charset="-122"/>
              </a:rPr>
              <a:t>key  field  value 	                        //存储一个哈希表key的键值</a:t>
            </a:r>
          </a:p>
          <a:p>
            <a:pPr lvl="1" indent="0">
              <a:lnSpc>
                <a:spcPct val="150000"/>
              </a:lnSpc>
              <a:buFont typeface="Arial" panose="020B0604020202090204" pitchFamily="34" charset="0"/>
              <a:buNone/>
            </a:pPr>
            <a:r>
              <a:rPr lang="zh-CN" altLang="en-US" sz="1400" dirty="0">
                <a:latin typeface="微软雅黑" pitchFamily="34" charset="-122"/>
                <a:ea typeface="微软雅黑" pitchFamily="34" charset="-122"/>
              </a:rPr>
              <a:t>HSETNX  key  field  value 		 //存储一个不存在的哈希表key的键值</a:t>
            </a:r>
          </a:p>
          <a:p>
            <a:pPr lvl="1" indent="0">
              <a:lnSpc>
                <a:spcPct val="150000"/>
              </a:lnSpc>
              <a:buFont typeface="Arial" panose="020B0604020202090204" pitchFamily="34" charset="0"/>
              <a:buNone/>
            </a:pPr>
            <a:r>
              <a:rPr lang="zh-CN" altLang="en-US" sz="1400" dirty="0">
                <a:latin typeface="微软雅黑" pitchFamily="34" charset="-122"/>
                <a:ea typeface="微软雅黑" pitchFamily="34" charset="-122"/>
              </a:rPr>
              <a:t>HMSET  key  field  value [field value ...] 	//在一个哈希表key中存储多个键值对</a:t>
            </a:r>
          </a:p>
          <a:p>
            <a:pPr lvl="1" indent="0">
              <a:lnSpc>
                <a:spcPct val="150000"/>
              </a:lnSpc>
              <a:buFont typeface="Arial" panose="020B0604020202090204" pitchFamily="34" charset="0"/>
              <a:buNone/>
            </a:pPr>
            <a:r>
              <a:rPr lang="zh-CN" altLang="en-US" sz="1400" dirty="0">
                <a:latin typeface="微软雅黑" pitchFamily="34" charset="-122"/>
                <a:ea typeface="微软雅黑" pitchFamily="34" charset="-122"/>
              </a:rPr>
              <a:t>HGET  key  field 			//获取哈希表key对应的field键值</a:t>
            </a:r>
          </a:p>
          <a:p>
            <a:pPr lvl="1" indent="0">
              <a:lnSpc>
                <a:spcPct val="150000"/>
              </a:lnSpc>
              <a:buFont typeface="Arial" panose="020B0604020202090204" pitchFamily="34" charset="0"/>
              <a:buNone/>
            </a:pPr>
            <a:r>
              <a:rPr lang="zh-CN" altLang="en-US" sz="1400" dirty="0">
                <a:latin typeface="微软雅黑" pitchFamily="34" charset="-122"/>
                <a:ea typeface="微软雅黑" pitchFamily="34" charset="-122"/>
              </a:rPr>
              <a:t>HMGET  key  field  [field ...] 		 //批量获取哈希表key中多个field键值</a:t>
            </a:r>
          </a:p>
          <a:p>
            <a:pPr lvl="1" indent="0">
              <a:lnSpc>
                <a:spcPct val="150000"/>
              </a:lnSpc>
              <a:buFont typeface="Arial" panose="020B0604020202090204" pitchFamily="34" charset="0"/>
              <a:buNone/>
            </a:pPr>
            <a:r>
              <a:rPr lang="zh-CN" altLang="en-US" sz="1400" dirty="0">
                <a:latin typeface="微软雅黑" pitchFamily="34" charset="-122"/>
                <a:ea typeface="微软雅黑" pitchFamily="34" charset="-122"/>
              </a:rPr>
              <a:t>HDEL  key  field  [field ...] 		 //删除哈希表key中的field键值</a:t>
            </a:r>
          </a:p>
          <a:p>
            <a:pPr lvl="1" indent="0">
              <a:lnSpc>
                <a:spcPct val="150000"/>
              </a:lnSpc>
              <a:buFont typeface="Arial" panose="020B0604020202090204" pitchFamily="34" charset="0"/>
              <a:buNone/>
            </a:pPr>
            <a:r>
              <a:rPr lang="zh-CN" altLang="en-US" sz="1400" dirty="0">
                <a:latin typeface="微软雅黑" pitchFamily="34" charset="-122"/>
                <a:ea typeface="微软雅黑" pitchFamily="34" charset="-122"/>
              </a:rPr>
              <a:t>HLEN  key			//返回哈希表key中field的数量</a:t>
            </a:r>
          </a:p>
          <a:p>
            <a:pPr lvl="1" indent="0">
              <a:lnSpc>
                <a:spcPct val="150000"/>
              </a:lnSpc>
              <a:buFont typeface="Arial" panose="020B0604020202090204" pitchFamily="34" charset="0"/>
              <a:buNone/>
            </a:pPr>
            <a:r>
              <a:rPr lang="zh-CN" altLang="en-US" sz="1400" dirty="0">
                <a:latin typeface="微软雅黑" pitchFamily="34" charset="-122"/>
                <a:ea typeface="微软雅黑" pitchFamily="34" charset="-122"/>
              </a:rPr>
              <a:t>HGETALL  key			//返回哈希表key中所有的键值</a:t>
            </a:r>
          </a:p>
          <a:p>
            <a:pPr lvl="1" indent="0">
              <a:lnSpc>
                <a:spcPct val="150000"/>
              </a:lnSpc>
              <a:buFont typeface="Arial" panose="020B0604020202090204" pitchFamily="34" charset="0"/>
              <a:buNone/>
            </a:pPr>
            <a:r>
              <a:rPr lang="zh-CN" altLang="en-US" sz="1400" dirty="0">
                <a:latin typeface="微软雅黑" pitchFamily="34" charset="-122"/>
                <a:ea typeface="微软雅黑" pitchFamily="34" charset="-122"/>
              </a:rPr>
              <a:t>HINCRBY  key  field  increment 		//为哈希表key中field键的值加上增量increment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05.</a:t>
            </a:r>
            <a:r>
              <a:rPr lang="zh-CN" altLang="en-US" b="0" dirty="0" smtClean="0">
                <a:solidFill>
                  <a:schemeClr val="tx1"/>
                </a:solidFill>
                <a:latin typeface="微软雅黑" pitchFamily="34" charset="-122"/>
                <a:ea typeface="微软雅黑" pitchFamily="34" charset="-122"/>
                <a:cs typeface="微软雅黑" pitchFamily="34" charset="-122"/>
                <a:sym typeface="+mn-ea"/>
              </a:rPr>
              <a:t>列表</a:t>
            </a:r>
            <a:r>
              <a:rPr lang="en-US" altLang="zh-CN" b="0" dirty="0" smtClean="0">
                <a:solidFill>
                  <a:schemeClr val="tx1"/>
                </a:solidFill>
                <a:latin typeface="微软雅黑" pitchFamily="34" charset="-122"/>
                <a:ea typeface="微软雅黑" pitchFamily="34" charset="-122"/>
                <a:cs typeface="微软雅黑" pitchFamily="34" charset="-122"/>
                <a:sym typeface="+mn-ea"/>
              </a:rPr>
              <a:t>(List)</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848995" y="1334385"/>
            <a:ext cx="10927080" cy="1139628"/>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a:solidFill>
                  <a:schemeClr val="tx1">
                    <a:lumMod val="65000"/>
                    <a:lumOff val="35000"/>
                  </a:schemeClr>
                </a:solidFill>
                <a:latin typeface="微软雅黑" pitchFamily="34" charset="-122"/>
                <a:ea typeface="微软雅黑" pitchFamily="34" charset="-122"/>
              </a:rPr>
              <a:t>Redis</a:t>
            </a:r>
            <a:r>
              <a:rPr lang="zh-CN" altLang="en-US" dirty="0">
                <a:solidFill>
                  <a:schemeClr val="tx1">
                    <a:lumMod val="65000"/>
                    <a:lumOff val="35000"/>
                  </a:schemeClr>
                </a:solidFill>
                <a:latin typeface="微软雅黑" pitchFamily="34" charset="-122"/>
                <a:ea typeface="微软雅黑" pitchFamily="34" charset="-122"/>
              </a:rPr>
              <a:t>中的</a:t>
            </a:r>
            <a:r>
              <a:rPr lang="en-US" altLang="zh-CN" dirty="0">
                <a:solidFill>
                  <a:schemeClr val="tx1">
                    <a:lumMod val="65000"/>
                    <a:lumOff val="35000"/>
                  </a:schemeClr>
                </a:solidFill>
                <a:latin typeface="微软雅黑" pitchFamily="34" charset="-122"/>
                <a:ea typeface="微软雅黑" pitchFamily="34" charset="-122"/>
              </a:rPr>
              <a:t>lists</a:t>
            </a:r>
            <a:r>
              <a:rPr lang="zh-CN" altLang="en-US" dirty="0">
                <a:solidFill>
                  <a:schemeClr val="tx1">
                    <a:lumMod val="65000"/>
                    <a:lumOff val="35000"/>
                  </a:schemeClr>
                </a:solidFill>
                <a:latin typeface="微软雅黑" pitchFamily="34" charset="-122"/>
                <a:ea typeface="微软雅黑" pitchFamily="34" charset="-122"/>
              </a:rPr>
              <a:t>相当于</a:t>
            </a:r>
            <a:r>
              <a:rPr lang="en-US" altLang="zh-CN" dirty="0">
                <a:solidFill>
                  <a:schemeClr val="tx1">
                    <a:lumMod val="65000"/>
                    <a:lumOff val="35000"/>
                  </a:schemeClr>
                </a:solidFill>
                <a:latin typeface="微软雅黑" pitchFamily="34" charset="-122"/>
                <a:ea typeface="微软雅黑" pitchFamily="34" charset="-122"/>
              </a:rPr>
              <a:t>Java</a:t>
            </a:r>
            <a:r>
              <a:rPr lang="zh-CN" altLang="en-US" dirty="0">
                <a:solidFill>
                  <a:schemeClr val="tx1">
                    <a:lumMod val="65000"/>
                    <a:lumOff val="35000"/>
                  </a:schemeClr>
                </a:solidFill>
                <a:latin typeface="微软雅黑" pitchFamily="34" charset="-122"/>
                <a:ea typeface="微软雅黑" pitchFamily="34" charset="-122"/>
              </a:rPr>
              <a:t>中的</a:t>
            </a:r>
            <a:r>
              <a:rPr lang="en-US" altLang="zh-CN" dirty="0" err="1">
                <a:solidFill>
                  <a:schemeClr val="tx1">
                    <a:lumMod val="65000"/>
                    <a:lumOff val="35000"/>
                  </a:schemeClr>
                </a:solidFill>
                <a:latin typeface="微软雅黑" pitchFamily="34" charset="-122"/>
                <a:ea typeface="微软雅黑" pitchFamily="34" charset="-122"/>
              </a:rPr>
              <a:t>LinkedList</a:t>
            </a:r>
            <a:r>
              <a:rPr lang="zh-CN" altLang="en-US" dirty="0">
                <a:solidFill>
                  <a:schemeClr val="tx1">
                    <a:lumMod val="65000"/>
                    <a:lumOff val="35000"/>
                  </a:schemeClr>
                </a:solidFill>
                <a:latin typeface="微软雅黑" pitchFamily="34" charset="-122"/>
                <a:ea typeface="微软雅黑" pitchFamily="34" charset="-122"/>
              </a:rPr>
              <a:t>，实现原理是一个双向链表</a:t>
            </a:r>
            <a:r>
              <a:rPr lang="en-US" altLang="zh-CN" dirty="0">
                <a:solidFill>
                  <a:schemeClr val="tx1">
                    <a:lumMod val="65000"/>
                    <a:lumOff val="35000"/>
                  </a:schemeClr>
                </a:solidFill>
                <a:latin typeface="微软雅黑" pitchFamily="34" charset="-122"/>
                <a:ea typeface="微软雅黑" pitchFamily="34" charset="-122"/>
              </a:rPr>
              <a:t>(</a:t>
            </a:r>
            <a:r>
              <a:rPr lang="zh-CN" altLang="en-US" dirty="0">
                <a:solidFill>
                  <a:schemeClr val="tx1">
                    <a:lumMod val="65000"/>
                    <a:lumOff val="35000"/>
                  </a:schemeClr>
                </a:solidFill>
                <a:latin typeface="微软雅黑" pitchFamily="34" charset="-122"/>
                <a:ea typeface="微软雅黑" pitchFamily="34" charset="-122"/>
              </a:rPr>
              <a:t>其底层是一个快速列表</a:t>
            </a:r>
            <a:r>
              <a:rPr lang="en-US" altLang="zh-CN" dirty="0">
                <a:solidFill>
                  <a:schemeClr val="tx1">
                    <a:lumMod val="65000"/>
                    <a:lumOff val="35000"/>
                  </a:schemeClr>
                </a:solidFill>
                <a:latin typeface="微软雅黑" pitchFamily="34" charset="-122"/>
                <a:ea typeface="微软雅黑" pitchFamily="34" charset="-122"/>
              </a:rPr>
              <a:t>)</a:t>
            </a:r>
            <a:r>
              <a:rPr lang="zh-CN" altLang="en-US" dirty="0">
                <a:solidFill>
                  <a:schemeClr val="tx1">
                    <a:lumMod val="65000"/>
                    <a:lumOff val="35000"/>
                  </a:schemeClr>
                </a:solidFill>
                <a:latin typeface="微软雅黑" pitchFamily="34" charset="-122"/>
                <a:ea typeface="微软雅黑" pitchFamily="34" charset="-122"/>
              </a:rPr>
              <a:t>，即可以支持反向查找和遍历，更方便操作，插入和删除操作非常快，时间复杂度为</a:t>
            </a:r>
            <a:r>
              <a:rPr lang="en-US" altLang="zh-CN" dirty="0">
                <a:solidFill>
                  <a:schemeClr val="tx1">
                    <a:lumMod val="65000"/>
                    <a:lumOff val="35000"/>
                  </a:schemeClr>
                </a:solidFill>
                <a:latin typeface="微软雅黑" pitchFamily="34" charset="-122"/>
                <a:ea typeface="微软雅黑" pitchFamily="34" charset="-122"/>
              </a:rPr>
              <a:t>O(1)</a:t>
            </a:r>
            <a:r>
              <a:rPr lang="zh-CN" altLang="en-US" dirty="0">
                <a:solidFill>
                  <a:schemeClr val="tx1">
                    <a:lumMod val="65000"/>
                    <a:lumOff val="35000"/>
                  </a:schemeClr>
                </a:solidFill>
                <a:latin typeface="微软雅黑" pitchFamily="34" charset="-122"/>
                <a:ea typeface="微软雅黑" pitchFamily="34" charset="-122"/>
              </a:rPr>
              <a:t>，但是索引定位很慢，时间复杂度为</a:t>
            </a:r>
            <a:r>
              <a:rPr lang="en-US" altLang="zh-CN" dirty="0">
                <a:solidFill>
                  <a:schemeClr val="tx1">
                    <a:lumMod val="65000"/>
                    <a:lumOff val="35000"/>
                  </a:schemeClr>
                </a:solidFill>
                <a:latin typeface="微软雅黑" pitchFamily="34" charset="-122"/>
                <a:ea typeface="微软雅黑" pitchFamily="34" charset="-122"/>
              </a:rPr>
              <a:t>O(n)</a:t>
            </a:r>
            <a:r>
              <a:rPr lang="zh-CN" altLang="en-US" dirty="0">
                <a:solidFill>
                  <a:schemeClr val="tx1">
                    <a:lumMod val="65000"/>
                    <a:lumOff val="35000"/>
                  </a:schemeClr>
                </a:solidFill>
                <a:latin typeface="微软雅黑" pitchFamily="34" charset="-122"/>
                <a:ea typeface="微软雅黑" pitchFamily="34" charset="-122"/>
              </a:rPr>
              <a:t>。</a:t>
            </a: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a:solidFill>
                  <a:srgbClr val="FFFFFF"/>
                </a:solidFill>
                <a:latin typeface="Calibri" panose="020F0502020204030204"/>
              </a:rPr>
              <a:t>列表</a:t>
            </a:r>
            <a:r>
              <a:rPr lang="en-US" altLang="zh-CN" sz="2000" b="1" dirty="0">
                <a:solidFill>
                  <a:srgbClr val="FFFFFF"/>
                </a:solidFill>
                <a:latin typeface="Calibri" panose="020F0502020204030204"/>
              </a:rPr>
              <a:t>(List)</a:t>
            </a:r>
            <a:endParaRPr lang="zh-CN" altLang="en-US" sz="2000" b="1" dirty="0">
              <a:solidFill>
                <a:srgbClr val="FFFFFF"/>
              </a:solidFill>
              <a:latin typeface="Calibri" panose="020F0502020204030204"/>
            </a:endParaRPr>
          </a:p>
        </p:txBody>
      </p:sp>
      <p:sp>
        <p:nvSpPr>
          <p:cNvPr id="66" name="文本框 65"/>
          <p:cNvSpPr txBox="1"/>
          <p:nvPr/>
        </p:nvSpPr>
        <p:spPr>
          <a:xfrm>
            <a:off x="897367" y="2590672"/>
            <a:ext cx="10517979"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kern="0" spc="10" dirty="0" smtClean="0">
                <a:solidFill>
                  <a:srgbClr val="51B171"/>
                </a:solidFill>
                <a:latin typeface="Arial Unicode MS" panose="020B0604020202020204" charset="-122"/>
                <a:cs typeface="Arial Unicode MS" panose="020B0604020202020204" charset="-122"/>
              </a:rPr>
              <a:t>列表</a:t>
            </a:r>
            <a:r>
              <a:rPr lang="zh-CN" altLang="zh-CN" sz="2400" b="1" kern="0" spc="10" dirty="0" smtClean="0">
                <a:solidFill>
                  <a:srgbClr val="51B171"/>
                </a:solidFill>
                <a:latin typeface="Arial Unicode MS" panose="020B0604020202020204" charset="-122"/>
                <a:cs typeface="Arial Unicode MS" panose="020B0604020202020204" charset="-122"/>
              </a:rPr>
              <a:t>的</a:t>
            </a:r>
            <a:r>
              <a:rPr lang="zh-CN" altLang="zh-CN" sz="2400" b="1" kern="0" spc="10" dirty="0">
                <a:solidFill>
                  <a:srgbClr val="51B171"/>
                </a:solidFill>
                <a:latin typeface="Arial Unicode MS" panose="020B0604020202020204" charset="-122"/>
                <a:cs typeface="Arial Unicode MS" panose="020B0604020202020204" charset="-122"/>
              </a:rPr>
              <a:t>基本操作</a:t>
            </a:r>
          </a:p>
        </p:txBody>
      </p:sp>
      <p:sp>
        <p:nvSpPr>
          <p:cNvPr id="7" name="文本框 2"/>
          <p:cNvSpPr txBox="1"/>
          <p:nvPr/>
        </p:nvSpPr>
        <p:spPr>
          <a:xfrm>
            <a:off x="555547" y="3144535"/>
            <a:ext cx="11513975" cy="2677656"/>
          </a:xfrm>
          <a:prstGeom prst="rect">
            <a:avLst/>
          </a:prstGeom>
          <a:noFill/>
        </p:spPr>
        <p:txBody>
          <a:bodyPr wrap="square" rtlCol="0" anchor="t">
            <a:spAutoFit/>
          </a:bodyPr>
          <a:lstStyle/>
          <a:p>
            <a:pPr lvl="1">
              <a:lnSpc>
                <a:spcPct val="150000"/>
              </a:lnSpc>
            </a:pPr>
            <a:r>
              <a:rPr lang="zh-CN" altLang="en-US" sz="1400" dirty="0">
                <a:latin typeface="微软雅黑" pitchFamily="34" charset="-122"/>
                <a:ea typeface="微软雅黑" pitchFamily="34" charset="-122"/>
              </a:rPr>
              <a:t>LPUSH  key  value [value ...] 	//将一个或多个值value插入到key列表的表头(最左边)</a:t>
            </a:r>
          </a:p>
          <a:p>
            <a:pPr lvl="1">
              <a:lnSpc>
                <a:spcPct val="150000"/>
              </a:lnSpc>
            </a:pPr>
            <a:r>
              <a:rPr lang="zh-CN" altLang="en-US" sz="1400" dirty="0">
                <a:latin typeface="微软雅黑" pitchFamily="34" charset="-122"/>
                <a:ea typeface="微软雅黑" pitchFamily="34" charset="-122"/>
              </a:rPr>
              <a:t>RPUSH  key  value [value ...]	 //将一个或多个值value插入到key列表的表尾(最右边)</a:t>
            </a:r>
          </a:p>
          <a:p>
            <a:pPr lvl="1">
              <a:lnSpc>
                <a:spcPct val="150000"/>
              </a:lnSpc>
            </a:pPr>
            <a:r>
              <a:rPr lang="zh-CN" altLang="en-US" sz="1400" dirty="0">
                <a:latin typeface="微软雅黑" pitchFamily="34" charset="-122"/>
                <a:ea typeface="微软雅黑" pitchFamily="34" charset="-122"/>
              </a:rPr>
              <a:t>LPOP  key			 //移除并返回key列表的头元素</a:t>
            </a:r>
          </a:p>
          <a:p>
            <a:pPr lvl="1">
              <a:lnSpc>
                <a:spcPct val="150000"/>
              </a:lnSpc>
            </a:pPr>
            <a:r>
              <a:rPr lang="zh-CN" altLang="en-US" sz="1400" dirty="0">
                <a:latin typeface="微软雅黑" pitchFamily="34" charset="-122"/>
                <a:ea typeface="微软雅黑" pitchFamily="34" charset="-122"/>
              </a:rPr>
              <a:t>RPOP  key			 //移除并返回key列表的尾元素</a:t>
            </a:r>
          </a:p>
          <a:p>
            <a:pPr lvl="1">
              <a:lnSpc>
                <a:spcPct val="150000"/>
              </a:lnSpc>
            </a:pPr>
            <a:r>
              <a:rPr lang="zh-CN" altLang="en-US" sz="1400" dirty="0">
                <a:latin typeface="微软雅黑" pitchFamily="34" charset="-122"/>
                <a:ea typeface="微软雅黑" pitchFamily="34" charset="-122"/>
              </a:rPr>
              <a:t>BLPOP  key  [key ...]  timeout	  //从key列表表头弹出一个元素，若列表中没有元素，阻塞等待                                            </a:t>
            </a:r>
          </a:p>
          <a:p>
            <a:pPr lvl="1">
              <a:lnSpc>
                <a:spcPct val="150000"/>
              </a:lnSpc>
            </a:pPr>
            <a:r>
              <a:rPr lang="zh-CN" altLang="en-US" sz="1400" dirty="0">
                <a:latin typeface="微软雅黑" pitchFamily="34" charset="-122"/>
                <a:ea typeface="微软雅黑" pitchFamily="34" charset="-122"/>
              </a:rPr>
              <a:t>BRPOP  key  [key ...]  timeout            </a:t>
            </a:r>
            <a:r>
              <a:rPr lang="zh-CN" altLang="en-US"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从key列表表尾弹出一个元素，若列表中没有元素</a:t>
            </a:r>
            <a:r>
              <a:rPr lang="zh-CN" altLang="en-US" sz="1400" dirty="0" smtClean="0">
                <a:latin typeface="微软雅黑" pitchFamily="34" charset="-122"/>
                <a:ea typeface="微软雅黑" pitchFamily="34" charset="-122"/>
              </a:rPr>
              <a:t>，</a:t>
            </a:r>
            <a:endParaRPr lang="en-US" altLang="zh-CN" sz="1400" dirty="0" smtClean="0">
              <a:latin typeface="微软雅黑" pitchFamily="34" charset="-122"/>
              <a:ea typeface="微软雅黑" pitchFamily="34" charset="-122"/>
            </a:endParaRPr>
          </a:p>
          <a:p>
            <a:pPr lvl="1">
              <a:lnSpc>
                <a:spcPct val="150000"/>
              </a:lnSpc>
            </a:pPr>
            <a:r>
              <a:rPr lang="en-US" altLang="zh-CN" sz="1400" dirty="0">
                <a:latin typeface="微软雅黑" pitchFamily="34" charset="-122"/>
                <a:ea typeface="微软雅黑" pitchFamily="34" charset="-122"/>
              </a:rPr>
              <a:t> </a:t>
            </a:r>
            <a:r>
              <a:rPr lang="en-US" altLang="zh-CN" sz="1400" dirty="0" smtClean="0">
                <a:latin typeface="微软雅黑" pitchFamily="34" charset="-122"/>
                <a:ea typeface="微软雅黑" pitchFamily="34" charset="-122"/>
              </a:rPr>
              <a:t>                                                             </a:t>
            </a:r>
            <a:r>
              <a:rPr lang="zh-CN" altLang="en-US" sz="1400" dirty="0" smtClean="0">
                <a:latin typeface="微软雅黑" pitchFamily="34" charset="-122"/>
                <a:ea typeface="微软雅黑" pitchFamily="34" charset="-122"/>
              </a:rPr>
              <a:t>阻塞</a:t>
            </a:r>
            <a:r>
              <a:rPr lang="zh-CN" altLang="en-US" sz="1400" dirty="0">
                <a:latin typeface="微软雅黑" pitchFamily="34" charset="-122"/>
                <a:ea typeface="微软雅黑" pitchFamily="34" charset="-122"/>
              </a:rPr>
              <a:t>等待 timeout秒,如果timeout=0,一直</a:t>
            </a:r>
            <a:r>
              <a:rPr lang="zh-CN" altLang="en-US" sz="1400" dirty="0" smtClean="0">
                <a:latin typeface="微软雅黑" pitchFamily="34" charset="-122"/>
                <a:ea typeface="微软雅黑" pitchFamily="34" charset="-122"/>
              </a:rPr>
              <a:t>阻 塞</a:t>
            </a:r>
            <a:r>
              <a:rPr lang="zh-CN" altLang="en-US" sz="1400" dirty="0">
                <a:latin typeface="微软雅黑" pitchFamily="34" charset="-122"/>
                <a:ea typeface="微软雅黑" pitchFamily="34" charset="-122"/>
              </a:rPr>
              <a:t>等待</a:t>
            </a:r>
          </a:p>
          <a:p>
            <a:pPr lvl="1">
              <a:lnSpc>
                <a:spcPct val="150000"/>
              </a:lnSpc>
            </a:pPr>
            <a:r>
              <a:rPr lang="zh-CN" altLang="en-US" sz="1400" dirty="0">
                <a:latin typeface="微软雅黑" pitchFamily="34" charset="-122"/>
                <a:ea typeface="微软雅黑" pitchFamily="34" charset="-122"/>
                <a:sym typeface="+mn-ea"/>
              </a:rPr>
              <a:t>LRANGE  key  start  stop	                     //返回列表key中指定区间内的元素，区间以偏移量start和stop指定</a:t>
            </a:r>
            <a:endParaRPr lang="zh-CN" altLang="en-US" sz="14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06.</a:t>
            </a:r>
            <a:r>
              <a:rPr lang="zh-CN" altLang="en-US" b="0" dirty="0">
                <a:solidFill>
                  <a:schemeClr val="tx1"/>
                </a:solidFill>
                <a:latin typeface="微软雅黑" pitchFamily="34" charset="-122"/>
                <a:ea typeface="微软雅黑" pitchFamily="34" charset="-122"/>
                <a:cs typeface="微软雅黑" pitchFamily="34" charset="-122"/>
                <a:sym typeface="+mn-ea"/>
              </a:rPr>
              <a:t>集合</a:t>
            </a:r>
            <a:r>
              <a:rPr lang="en-US" altLang="zh-CN" b="0" dirty="0">
                <a:solidFill>
                  <a:schemeClr val="tx1"/>
                </a:solidFill>
                <a:latin typeface="微软雅黑" pitchFamily="34" charset="-122"/>
                <a:ea typeface="微软雅黑" pitchFamily="34" charset="-122"/>
                <a:cs typeface="微软雅黑" pitchFamily="34" charset="-122"/>
                <a:sym typeface="+mn-ea"/>
              </a:rPr>
              <a:t>(Set)</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848995" y="1334385"/>
            <a:ext cx="10927080" cy="562839"/>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a:solidFill>
                  <a:schemeClr val="tx1">
                    <a:lumMod val="65000"/>
                    <a:lumOff val="35000"/>
                  </a:schemeClr>
                </a:solidFill>
                <a:latin typeface="微软雅黑" pitchFamily="34" charset="-122"/>
                <a:ea typeface="微软雅黑" pitchFamily="34" charset="-122"/>
              </a:rPr>
              <a:t>Redis</a:t>
            </a:r>
            <a:r>
              <a:rPr lang="en-US" altLang="zh-CN" dirty="0">
                <a:solidFill>
                  <a:schemeClr val="tx1">
                    <a:lumMod val="65000"/>
                    <a:lumOff val="35000"/>
                  </a:schemeClr>
                </a:solidFill>
                <a:latin typeface="微软雅黑" pitchFamily="34" charset="-122"/>
                <a:ea typeface="微软雅黑" pitchFamily="34" charset="-122"/>
              </a:rPr>
              <a:t> </a:t>
            </a:r>
            <a:r>
              <a:rPr lang="zh-CN" altLang="en-US" dirty="0">
                <a:solidFill>
                  <a:schemeClr val="tx1">
                    <a:lumMod val="65000"/>
                    <a:lumOff val="35000"/>
                  </a:schemeClr>
                </a:solidFill>
                <a:latin typeface="微软雅黑" pitchFamily="34" charset="-122"/>
                <a:ea typeface="微软雅黑" pitchFamily="34" charset="-122"/>
              </a:rPr>
              <a:t>的 </a:t>
            </a:r>
            <a:r>
              <a:rPr lang="en-US" altLang="zh-CN" dirty="0">
                <a:solidFill>
                  <a:schemeClr val="tx1">
                    <a:lumMod val="65000"/>
                    <a:lumOff val="35000"/>
                  </a:schemeClr>
                </a:solidFill>
                <a:latin typeface="微软雅黑" pitchFamily="34" charset="-122"/>
                <a:ea typeface="微软雅黑" pitchFamily="34" charset="-122"/>
              </a:rPr>
              <a:t>Set </a:t>
            </a:r>
            <a:r>
              <a:rPr lang="zh-CN" altLang="en-US" dirty="0">
                <a:solidFill>
                  <a:schemeClr val="tx1">
                    <a:lumMod val="65000"/>
                    <a:lumOff val="35000"/>
                  </a:schemeClr>
                </a:solidFill>
                <a:latin typeface="微软雅黑" pitchFamily="34" charset="-122"/>
                <a:ea typeface="微软雅黑" pitchFamily="34" charset="-122"/>
              </a:rPr>
              <a:t>是 </a:t>
            </a:r>
            <a:r>
              <a:rPr lang="en-US" altLang="zh-CN" dirty="0">
                <a:solidFill>
                  <a:schemeClr val="tx1">
                    <a:lumMod val="65000"/>
                    <a:lumOff val="35000"/>
                  </a:schemeClr>
                </a:solidFill>
                <a:latin typeface="微软雅黑" pitchFamily="34" charset="-122"/>
                <a:ea typeface="微软雅黑" pitchFamily="34" charset="-122"/>
              </a:rPr>
              <a:t>String </a:t>
            </a:r>
            <a:r>
              <a:rPr lang="zh-CN" altLang="en-US" dirty="0">
                <a:solidFill>
                  <a:schemeClr val="tx1">
                    <a:lumMod val="65000"/>
                    <a:lumOff val="35000"/>
                  </a:schemeClr>
                </a:solidFill>
                <a:latin typeface="微软雅黑" pitchFamily="34" charset="-122"/>
                <a:ea typeface="微软雅黑" pitchFamily="34" charset="-122"/>
              </a:rPr>
              <a:t>类型的无序集合。集合成员是唯一的，这就意味着集合中不能出现重复的数据</a:t>
            </a:r>
          </a:p>
        </p:txBody>
      </p:sp>
      <p:sp>
        <p:nvSpPr>
          <p:cNvPr id="33" name="任意多边形 228"/>
          <p:cNvSpPr/>
          <p:nvPr/>
        </p:nvSpPr>
        <p:spPr>
          <a:xfrm>
            <a:off x="5081447"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zh-CN" altLang="en-US" sz="2000" b="1" dirty="0">
                <a:solidFill>
                  <a:srgbClr val="FFFFFF"/>
                </a:solidFill>
                <a:latin typeface="Calibri" panose="020F0502020204030204"/>
              </a:rPr>
              <a:t>集合</a:t>
            </a:r>
            <a:r>
              <a:rPr lang="en-US" altLang="zh-CN" sz="2000" b="1" dirty="0">
                <a:solidFill>
                  <a:srgbClr val="FFFFFF"/>
                </a:solidFill>
                <a:latin typeface="Calibri" panose="020F0502020204030204"/>
              </a:rPr>
              <a:t>(Set)</a:t>
            </a:r>
            <a:endParaRPr lang="zh-CN" altLang="en-US" sz="2000" b="1" dirty="0">
              <a:solidFill>
                <a:srgbClr val="FFFFFF"/>
              </a:solidFill>
              <a:latin typeface="Calibri" panose="020F0502020204030204"/>
            </a:endParaRPr>
          </a:p>
        </p:txBody>
      </p:sp>
      <p:sp>
        <p:nvSpPr>
          <p:cNvPr id="66" name="文本框 65"/>
          <p:cNvSpPr txBox="1"/>
          <p:nvPr/>
        </p:nvSpPr>
        <p:spPr>
          <a:xfrm>
            <a:off x="848995" y="1974852"/>
            <a:ext cx="10517979"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kern="0" spc="10" dirty="0" smtClean="0">
                <a:solidFill>
                  <a:srgbClr val="51B171"/>
                </a:solidFill>
                <a:latin typeface="Arial Unicode MS" panose="020B0604020202020204" charset="-122"/>
                <a:cs typeface="Arial Unicode MS" panose="020B0604020202020204" charset="-122"/>
              </a:rPr>
              <a:t>集合</a:t>
            </a:r>
            <a:r>
              <a:rPr lang="zh-CN" altLang="zh-CN" sz="2400" b="1" kern="0" spc="10" dirty="0" smtClean="0">
                <a:solidFill>
                  <a:srgbClr val="51B171"/>
                </a:solidFill>
                <a:latin typeface="Arial Unicode MS" panose="020B0604020202020204" charset="-122"/>
                <a:cs typeface="Arial Unicode MS" panose="020B0604020202020204" charset="-122"/>
              </a:rPr>
              <a:t>的</a:t>
            </a:r>
            <a:r>
              <a:rPr lang="zh-CN" altLang="zh-CN" sz="2400" b="1" kern="0" spc="10" dirty="0">
                <a:solidFill>
                  <a:srgbClr val="51B171"/>
                </a:solidFill>
                <a:latin typeface="Arial Unicode MS" panose="020B0604020202020204" charset="-122"/>
                <a:cs typeface="Arial Unicode MS" panose="020B0604020202020204" charset="-122"/>
              </a:rPr>
              <a:t>基本操作</a:t>
            </a:r>
          </a:p>
        </p:txBody>
      </p:sp>
      <p:pic>
        <p:nvPicPr>
          <p:cNvPr id="8" name="图片 7"/>
          <p:cNvPicPr>
            <a:picLocks noChangeAspect="1"/>
          </p:cNvPicPr>
          <p:nvPr/>
        </p:nvPicPr>
        <p:blipFill>
          <a:blip r:embed="rId3"/>
          <a:stretch>
            <a:fillRect/>
          </a:stretch>
        </p:blipFill>
        <p:spPr>
          <a:xfrm>
            <a:off x="640397" y="2436517"/>
            <a:ext cx="11344275" cy="4191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0" dirty="0" smtClean="0">
                <a:solidFill>
                  <a:schemeClr val="tx1"/>
                </a:solidFill>
                <a:latin typeface="微软雅黑" pitchFamily="34" charset="-122"/>
                <a:ea typeface="微软雅黑" pitchFamily="34" charset="-122"/>
                <a:cs typeface="微软雅黑" pitchFamily="34" charset="-122"/>
                <a:sym typeface="+mn-ea"/>
              </a:rPr>
              <a:t>07.</a:t>
            </a:r>
            <a:r>
              <a:rPr lang="zh-CN" altLang="en-US" b="0" dirty="0" smtClean="0">
                <a:solidFill>
                  <a:schemeClr val="tx1"/>
                </a:solidFill>
                <a:latin typeface="微软雅黑" pitchFamily="34" charset="-122"/>
                <a:ea typeface="微软雅黑" pitchFamily="34" charset="-122"/>
                <a:cs typeface="微软雅黑" pitchFamily="34" charset="-122"/>
                <a:sym typeface="+mn-ea"/>
              </a:rPr>
              <a:t>有序集合</a:t>
            </a:r>
            <a:r>
              <a:rPr lang="en-US" altLang="zh-CN" b="0" dirty="0" smtClean="0">
                <a:solidFill>
                  <a:schemeClr val="tx1"/>
                </a:solidFill>
                <a:latin typeface="微软雅黑" pitchFamily="34" charset="-122"/>
                <a:ea typeface="微软雅黑" pitchFamily="34" charset="-122"/>
                <a:cs typeface="微软雅黑" pitchFamily="34" charset="-122"/>
                <a:sym typeface="+mn-ea"/>
              </a:rPr>
              <a:t>(</a:t>
            </a:r>
            <a:r>
              <a:rPr lang="en-US" altLang="zh-CN" b="0" dirty="0" err="1" smtClean="0">
                <a:solidFill>
                  <a:schemeClr val="tx1"/>
                </a:solidFill>
                <a:latin typeface="微软雅黑" pitchFamily="34" charset="-122"/>
                <a:ea typeface="微软雅黑" pitchFamily="34" charset="-122"/>
                <a:cs typeface="微软雅黑" pitchFamily="34" charset="-122"/>
                <a:sym typeface="+mn-ea"/>
              </a:rPr>
              <a:t>Zset</a:t>
            </a:r>
            <a:r>
              <a:rPr lang="en-US" altLang="zh-CN" b="0" dirty="0" smtClean="0">
                <a:solidFill>
                  <a:schemeClr val="tx1"/>
                </a:solidFill>
                <a:latin typeface="微软雅黑" pitchFamily="34" charset="-122"/>
                <a:ea typeface="微软雅黑" pitchFamily="34" charset="-122"/>
                <a:cs typeface="微软雅黑" pitchFamily="34" charset="-122"/>
                <a:sym typeface="+mn-ea"/>
              </a:rPr>
              <a:t>)</a:t>
            </a:r>
            <a:endParaRPr lang="zh-CN" b="0" dirty="0">
              <a:solidFill>
                <a:schemeClr val="tx1"/>
              </a:solidFill>
              <a:latin typeface="微软雅黑" pitchFamily="34" charset="-122"/>
              <a:ea typeface="微软雅黑" pitchFamily="34" charset="-122"/>
              <a:cs typeface="微软雅黑" pitchFamily="34" charset="-122"/>
              <a:sym typeface="+mn-ea"/>
            </a:endParaRPr>
          </a:p>
        </p:txBody>
      </p:sp>
      <p:sp>
        <p:nvSpPr>
          <p:cNvPr id="32" name="圆角矩形 227"/>
          <p:cNvSpPr/>
          <p:nvPr/>
        </p:nvSpPr>
        <p:spPr>
          <a:xfrm>
            <a:off x="848995" y="1334385"/>
            <a:ext cx="10927080" cy="1139628"/>
          </a:xfrm>
          <a:prstGeom prst="roundRect">
            <a:avLst>
              <a:gd name="adj" fmla="val 11847"/>
            </a:avLst>
          </a:prstGeom>
          <a:solidFill>
            <a:srgbClr val="F7F7F7"/>
          </a:solidFill>
          <a:ln w="9525" cap="flat">
            <a:solidFill>
              <a:schemeClr val="bg1">
                <a:lumMod val="75000"/>
              </a:schemeClr>
            </a:solidFill>
            <a:custDash>
              <a:ds d="380000" sp="120000"/>
            </a:custDash>
            <a:bevel/>
          </a:ln>
        </p:spPr>
        <p:txBody>
          <a:bodyPr wrap="square" lIns="0" tIns="0" rIns="0" bIns="0" rtlCol="0" anchor="ctr"/>
          <a:lstStyle/>
          <a:p>
            <a:pPr algn="ctr"/>
            <a:r>
              <a:rPr lang="en-US" altLang="zh-CN" dirty="0" err="1">
                <a:solidFill>
                  <a:schemeClr val="tx1">
                    <a:lumMod val="65000"/>
                    <a:lumOff val="35000"/>
                  </a:schemeClr>
                </a:solidFill>
                <a:latin typeface="微软雅黑" pitchFamily="34" charset="-122"/>
                <a:ea typeface="微软雅黑" pitchFamily="34" charset="-122"/>
              </a:rPr>
              <a:t>Redis</a:t>
            </a:r>
            <a:r>
              <a:rPr lang="en-US" altLang="zh-CN" dirty="0">
                <a:solidFill>
                  <a:schemeClr val="tx1">
                    <a:lumMod val="65000"/>
                    <a:lumOff val="35000"/>
                  </a:schemeClr>
                </a:solidFill>
                <a:latin typeface="微软雅黑" pitchFamily="34" charset="-122"/>
                <a:ea typeface="微软雅黑" pitchFamily="34" charset="-122"/>
              </a:rPr>
              <a:t> </a:t>
            </a:r>
            <a:r>
              <a:rPr lang="zh-CN" altLang="en-US" dirty="0">
                <a:solidFill>
                  <a:schemeClr val="tx1">
                    <a:lumMod val="65000"/>
                    <a:lumOff val="35000"/>
                  </a:schemeClr>
                </a:solidFill>
                <a:latin typeface="微软雅黑" pitchFamily="34" charset="-122"/>
                <a:ea typeface="微软雅黑" pitchFamily="34" charset="-122"/>
              </a:rPr>
              <a:t>有序集合和集合一样也是 </a:t>
            </a:r>
            <a:r>
              <a:rPr lang="en-US" altLang="zh-CN" dirty="0">
                <a:solidFill>
                  <a:schemeClr val="tx1">
                    <a:lumMod val="65000"/>
                    <a:lumOff val="35000"/>
                  </a:schemeClr>
                </a:solidFill>
                <a:latin typeface="微软雅黑" pitchFamily="34" charset="-122"/>
                <a:ea typeface="微软雅黑" pitchFamily="34" charset="-122"/>
              </a:rPr>
              <a:t>string </a:t>
            </a:r>
            <a:r>
              <a:rPr lang="zh-CN" altLang="en-US" dirty="0">
                <a:solidFill>
                  <a:schemeClr val="tx1">
                    <a:lumMod val="65000"/>
                    <a:lumOff val="35000"/>
                  </a:schemeClr>
                </a:solidFill>
                <a:latin typeface="微软雅黑" pitchFamily="34" charset="-122"/>
                <a:ea typeface="微软雅黑" pitchFamily="34" charset="-122"/>
              </a:rPr>
              <a:t>类型元素的集合</a:t>
            </a:r>
            <a:r>
              <a:rPr lang="en-US" altLang="zh-CN" dirty="0">
                <a:solidFill>
                  <a:schemeClr val="tx1">
                    <a:lumMod val="65000"/>
                    <a:lumOff val="35000"/>
                  </a:schemeClr>
                </a:solidFill>
                <a:latin typeface="微软雅黑" pitchFamily="34" charset="-122"/>
                <a:ea typeface="微软雅黑" pitchFamily="34" charset="-122"/>
              </a:rPr>
              <a:t>,</a:t>
            </a:r>
            <a:r>
              <a:rPr lang="zh-CN" altLang="en-US" dirty="0">
                <a:solidFill>
                  <a:schemeClr val="tx1">
                    <a:lumMod val="65000"/>
                    <a:lumOff val="35000"/>
                  </a:schemeClr>
                </a:solidFill>
                <a:latin typeface="微软雅黑" pitchFamily="34" charset="-122"/>
                <a:ea typeface="微软雅黑" pitchFamily="34" charset="-122"/>
              </a:rPr>
              <a:t>且不允许重复的成员。不同的是每个元素都会关联一个 </a:t>
            </a:r>
            <a:r>
              <a:rPr lang="en-US" altLang="zh-CN" dirty="0">
                <a:solidFill>
                  <a:schemeClr val="tx1">
                    <a:lumMod val="65000"/>
                    <a:lumOff val="35000"/>
                  </a:schemeClr>
                </a:solidFill>
                <a:latin typeface="微软雅黑" pitchFamily="34" charset="-122"/>
                <a:ea typeface="微软雅黑" pitchFamily="34" charset="-122"/>
              </a:rPr>
              <a:t>double </a:t>
            </a:r>
            <a:r>
              <a:rPr lang="zh-CN" altLang="en-US" dirty="0">
                <a:solidFill>
                  <a:schemeClr val="tx1">
                    <a:lumMod val="65000"/>
                    <a:lumOff val="35000"/>
                  </a:schemeClr>
                </a:solidFill>
                <a:latin typeface="微软雅黑" pitchFamily="34" charset="-122"/>
                <a:ea typeface="微软雅黑" pitchFamily="34" charset="-122"/>
              </a:rPr>
              <a:t>类型的分数。</a:t>
            </a:r>
            <a:r>
              <a:rPr lang="en-US" altLang="zh-CN" dirty="0" err="1">
                <a:solidFill>
                  <a:schemeClr val="tx1">
                    <a:lumMod val="65000"/>
                    <a:lumOff val="35000"/>
                  </a:schemeClr>
                </a:solidFill>
                <a:latin typeface="微软雅黑" pitchFamily="34" charset="-122"/>
                <a:ea typeface="微软雅黑" pitchFamily="34" charset="-122"/>
              </a:rPr>
              <a:t>redis</a:t>
            </a:r>
            <a:r>
              <a:rPr lang="en-US" altLang="zh-CN" dirty="0">
                <a:solidFill>
                  <a:schemeClr val="tx1">
                    <a:lumMod val="65000"/>
                    <a:lumOff val="35000"/>
                  </a:schemeClr>
                </a:solidFill>
                <a:latin typeface="微软雅黑" pitchFamily="34" charset="-122"/>
                <a:ea typeface="微软雅黑" pitchFamily="34" charset="-122"/>
              </a:rPr>
              <a:t> </a:t>
            </a:r>
            <a:r>
              <a:rPr lang="zh-CN" altLang="en-US" dirty="0">
                <a:solidFill>
                  <a:schemeClr val="tx1">
                    <a:lumMod val="65000"/>
                    <a:lumOff val="35000"/>
                  </a:schemeClr>
                </a:solidFill>
                <a:latin typeface="微软雅黑" pitchFamily="34" charset="-122"/>
                <a:ea typeface="微软雅黑" pitchFamily="34" charset="-122"/>
              </a:rPr>
              <a:t>正是通过分数来为集合中的成员进行从小到大的排序。有序集合的成员是唯一的</a:t>
            </a:r>
            <a:r>
              <a:rPr lang="en-US" altLang="zh-CN" dirty="0">
                <a:solidFill>
                  <a:schemeClr val="tx1">
                    <a:lumMod val="65000"/>
                    <a:lumOff val="35000"/>
                  </a:schemeClr>
                </a:solidFill>
                <a:latin typeface="微软雅黑" pitchFamily="34" charset="-122"/>
                <a:ea typeface="微软雅黑" pitchFamily="34" charset="-122"/>
              </a:rPr>
              <a:t>,</a:t>
            </a:r>
            <a:r>
              <a:rPr lang="zh-CN" altLang="en-US" dirty="0">
                <a:solidFill>
                  <a:schemeClr val="tx1">
                    <a:lumMod val="65000"/>
                    <a:lumOff val="35000"/>
                  </a:schemeClr>
                </a:solidFill>
                <a:latin typeface="微软雅黑" pitchFamily="34" charset="-122"/>
                <a:ea typeface="微软雅黑" pitchFamily="34" charset="-122"/>
              </a:rPr>
              <a:t>但分数</a:t>
            </a:r>
            <a:r>
              <a:rPr lang="en-US" altLang="zh-CN" dirty="0">
                <a:solidFill>
                  <a:schemeClr val="tx1">
                    <a:lumMod val="65000"/>
                    <a:lumOff val="35000"/>
                  </a:schemeClr>
                </a:solidFill>
                <a:latin typeface="微软雅黑" pitchFamily="34" charset="-122"/>
                <a:ea typeface="微软雅黑" pitchFamily="34" charset="-122"/>
              </a:rPr>
              <a:t>(score)</a:t>
            </a:r>
            <a:r>
              <a:rPr lang="zh-CN" altLang="en-US" dirty="0">
                <a:solidFill>
                  <a:schemeClr val="tx1">
                    <a:lumMod val="65000"/>
                    <a:lumOff val="35000"/>
                  </a:schemeClr>
                </a:solidFill>
                <a:latin typeface="微软雅黑" pitchFamily="34" charset="-122"/>
                <a:ea typeface="微软雅黑" pitchFamily="34" charset="-122"/>
              </a:rPr>
              <a:t>却可以重复。</a:t>
            </a:r>
          </a:p>
        </p:txBody>
      </p:sp>
      <p:sp>
        <p:nvSpPr>
          <p:cNvPr id="33" name="任意多边形 228"/>
          <p:cNvSpPr/>
          <p:nvPr/>
        </p:nvSpPr>
        <p:spPr>
          <a:xfrm>
            <a:off x="5018978" y="975610"/>
            <a:ext cx="2871928" cy="358775"/>
          </a:xfrm>
          <a:custGeom>
            <a:avLst/>
            <a:gdLst>
              <a:gd name="rtl" fmla="*/ 30400 w 2432000"/>
              <a:gd name="rtt" fmla="*/ 30400 h 359055"/>
              <a:gd name="rtr" fmla="*/ 2401600 w 2432000"/>
              <a:gd name="rtb" fmla="*/ 328655 h 359055"/>
            </a:gdLst>
            <a:ahLst/>
            <a:cxnLst/>
            <a:rect l="rtl" t="rtt" r="rtr" b="rtb"/>
            <a:pathLst>
              <a:path w="2432000" h="359055">
                <a:moveTo>
                  <a:pt x="179527" y="359055"/>
                </a:moveTo>
                <a:lnTo>
                  <a:pt x="2252473" y="359055"/>
                </a:lnTo>
                <a:cubicBezTo>
                  <a:pt x="2351622" y="359055"/>
                  <a:pt x="2432000" y="278681"/>
                  <a:pt x="2432000" y="179527"/>
                </a:cubicBezTo>
                <a:cubicBezTo>
                  <a:pt x="2432000" y="80375"/>
                  <a:pt x="2351622" y="0"/>
                  <a:pt x="2252473" y="0"/>
                </a:cubicBezTo>
                <a:lnTo>
                  <a:pt x="179527" y="0"/>
                </a:lnTo>
                <a:cubicBezTo>
                  <a:pt x="80375" y="0"/>
                  <a:pt x="0" y="80375"/>
                  <a:pt x="0" y="179527"/>
                </a:cubicBezTo>
                <a:cubicBezTo>
                  <a:pt x="0" y="278681"/>
                  <a:pt x="80375" y="359055"/>
                  <a:pt x="179527" y="359055"/>
                </a:cubicBezTo>
                <a:close/>
              </a:path>
            </a:pathLst>
          </a:custGeom>
          <a:solidFill>
            <a:srgbClr val="01C75C"/>
          </a:solidFill>
          <a:ln w="15200" cap="flat">
            <a:noFill/>
            <a:bevel/>
          </a:ln>
        </p:spPr>
        <p:txBody>
          <a:bodyPr wrap="square" lIns="36000" tIns="0" rIns="36000" bIns="0" rtlCol="0" anchor="ctr"/>
          <a:lstStyle/>
          <a:p>
            <a:pPr algn="ctr">
              <a:lnSpc>
                <a:spcPct val="100000"/>
              </a:lnSpc>
            </a:pPr>
            <a:r>
              <a:rPr lang="en-US" altLang="zh-CN" sz="2000" b="1" dirty="0" err="1" smtClean="0">
                <a:solidFill>
                  <a:srgbClr val="FFFFFF"/>
                </a:solidFill>
                <a:latin typeface="Calibri" panose="020F0502020204030204"/>
              </a:rPr>
              <a:t>zset</a:t>
            </a:r>
            <a:endParaRPr lang="zh-CN" altLang="en-US" sz="2000" b="1" dirty="0">
              <a:solidFill>
                <a:srgbClr val="FFFFFF"/>
              </a:solidFill>
              <a:latin typeface="Calibri" panose="020F0502020204030204"/>
            </a:endParaRPr>
          </a:p>
        </p:txBody>
      </p:sp>
      <p:sp>
        <p:nvSpPr>
          <p:cNvPr id="66" name="文本框 65"/>
          <p:cNvSpPr txBox="1"/>
          <p:nvPr/>
        </p:nvSpPr>
        <p:spPr>
          <a:xfrm>
            <a:off x="897367" y="2590672"/>
            <a:ext cx="10517979" cy="461665"/>
          </a:xfrm>
          <a:prstGeom prst="rect">
            <a:avLst/>
          </a:prstGeom>
          <a:noFill/>
        </p:spPr>
        <p:txBody>
          <a:bodyPr wrap="square" rtlCol="0">
            <a:spAutoFit/>
          </a:bodyPr>
          <a:lstStyle/>
          <a:p>
            <a:pPr marL="342900" indent="-342900">
              <a:buFont typeface="Wingdings" panose="05000000000000000000" pitchFamily="2" charset="2"/>
              <a:buChar char="u"/>
            </a:pPr>
            <a:r>
              <a:rPr lang="zh-CN" altLang="en-US" sz="2400" b="1" kern="0" spc="10" dirty="0">
                <a:solidFill>
                  <a:srgbClr val="51B171"/>
                </a:solidFill>
                <a:latin typeface="Arial Unicode MS" panose="020B0604020202020204" charset="-122"/>
                <a:cs typeface="Arial Unicode MS" panose="020B0604020202020204" charset="-122"/>
              </a:rPr>
              <a:t>有序集合</a:t>
            </a:r>
            <a:r>
              <a:rPr lang="zh-CN" altLang="zh-CN" sz="2400" b="1" kern="0" spc="10" dirty="0" smtClean="0">
                <a:solidFill>
                  <a:srgbClr val="51B171"/>
                </a:solidFill>
                <a:latin typeface="Arial Unicode MS" panose="020B0604020202020204" charset="-122"/>
                <a:cs typeface="Arial Unicode MS" panose="020B0604020202020204" charset="-122"/>
              </a:rPr>
              <a:t>的</a:t>
            </a:r>
            <a:r>
              <a:rPr lang="zh-CN" altLang="zh-CN" sz="2400" b="1" kern="0" spc="10" dirty="0">
                <a:solidFill>
                  <a:srgbClr val="51B171"/>
                </a:solidFill>
                <a:latin typeface="Arial Unicode MS" panose="020B0604020202020204" charset="-122"/>
                <a:cs typeface="Arial Unicode MS" panose="020B0604020202020204" charset="-122"/>
              </a:rPr>
              <a:t>基本操作</a:t>
            </a:r>
          </a:p>
        </p:txBody>
      </p:sp>
      <p:sp>
        <p:nvSpPr>
          <p:cNvPr id="7" name="文本框 2"/>
          <p:cNvSpPr txBox="1"/>
          <p:nvPr/>
        </p:nvSpPr>
        <p:spPr>
          <a:xfrm>
            <a:off x="555547" y="3144535"/>
            <a:ext cx="11513975" cy="3000821"/>
          </a:xfrm>
          <a:prstGeom prst="rect">
            <a:avLst/>
          </a:prstGeom>
          <a:noFill/>
        </p:spPr>
        <p:txBody>
          <a:bodyPr wrap="square" rtlCol="0" anchor="t">
            <a:spAutoFit/>
          </a:bodyPr>
          <a:lstStyle/>
          <a:p>
            <a:pPr lvl="1">
              <a:lnSpc>
                <a:spcPct val="150000"/>
              </a:lnSpc>
            </a:pPr>
            <a:r>
              <a:rPr lang="en-US" altLang="zh-CN" sz="1400" dirty="0">
                <a:latin typeface="微软雅黑" pitchFamily="34" charset="-122"/>
                <a:ea typeface="微软雅黑" pitchFamily="34" charset="-122"/>
              </a:rPr>
              <a:t>ZADD key score member [[score member]…]	//</a:t>
            </a:r>
            <a:r>
              <a:rPr lang="zh-CN" altLang="en-US" sz="1400" dirty="0">
                <a:latin typeface="微软雅黑" pitchFamily="34" charset="-122"/>
                <a:ea typeface="微软雅黑" pitchFamily="34" charset="-122"/>
              </a:rPr>
              <a:t>往有序集合</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中加入带分值元素</a:t>
            </a:r>
          </a:p>
          <a:p>
            <a:pPr lvl="1">
              <a:lnSpc>
                <a:spcPct val="150000"/>
              </a:lnSpc>
            </a:pPr>
            <a:r>
              <a:rPr lang="en-US" altLang="zh-CN" sz="1400" dirty="0" smtClean="0">
                <a:latin typeface="微软雅黑" pitchFamily="34" charset="-122"/>
                <a:ea typeface="微软雅黑" pitchFamily="34" charset="-122"/>
              </a:rPr>
              <a:t>ZREM </a:t>
            </a:r>
            <a:r>
              <a:rPr lang="en-US" altLang="zh-CN" sz="1400" dirty="0">
                <a:latin typeface="微软雅黑" pitchFamily="34" charset="-122"/>
                <a:ea typeface="微软雅黑" pitchFamily="34" charset="-122"/>
              </a:rPr>
              <a:t>key member [member …]		 //</a:t>
            </a:r>
            <a:r>
              <a:rPr lang="zh-CN" altLang="en-US" sz="1400" dirty="0">
                <a:latin typeface="微软雅黑" pitchFamily="34" charset="-122"/>
                <a:ea typeface="微软雅黑" pitchFamily="34" charset="-122"/>
              </a:rPr>
              <a:t>从有序集合</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中删除元素</a:t>
            </a:r>
          </a:p>
          <a:p>
            <a:pPr lvl="1">
              <a:lnSpc>
                <a:spcPct val="150000"/>
              </a:lnSpc>
            </a:pPr>
            <a:r>
              <a:rPr lang="en-US" altLang="zh-CN" sz="1400" dirty="0" smtClean="0">
                <a:latin typeface="微软雅黑" pitchFamily="34" charset="-122"/>
                <a:ea typeface="微软雅黑" pitchFamily="34" charset="-122"/>
              </a:rPr>
              <a:t>ZSCORE </a:t>
            </a:r>
            <a:r>
              <a:rPr lang="en-US" altLang="zh-CN" sz="1400" dirty="0">
                <a:latin typeface="微软雅黑" pitchFamily="34" charset="-122"/>
                <a:ea typeface="微软雅黑" pitchFamily="34" charset="-122"/>
              </a:rPr>
              <a:t>key member 			//</a:t>
            </a:r>
            <a:r>
              <a:rPr lang="zh-CN" altLang="en-US" sz="1400" dirty="0">
                <a:latin typeface="微软雅黑" pitchFamily="34" charset="-122"/>
                <a:ea typeface="微软雅黑" pitchFamily="34" charset="-122"/>
              </a:rPr>
              <a:t>返回有序集合</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中元素</a:t>
            </a:r>
            <a:r>
              <a:rPr lang="en-US" altLang="zh-CN" sz="1400" dirty="0">
                <a:latin typeface="微软雅黑" pitchFamily="34" charset="-122"/>
                <a:ea typeface="微软雅黑" pitchFamily="34" charset="-122"/>
              </a:rPr>
              <a:t>member</a:t>
            </a:r>
            <a:r>
              <a:rPr lang="zh-CN" altLang="en-US" sz="1400" dirty="0">
                <a:latin typeface="微软雅黑" pitchFamily="34" charset="-122"/>
                <a:ea typeface="微软雅黑" pitchFamily="34" charset="-122"/>
              </a:rPr>
              <a:t>的分值</a:t>
            </a:r>
          </a:p>
          <a:p>
            <a:pPr lvl="1">
              <a:lnSpc>
                <a:spcPct val="150000"/>
              </a:lnSpc>
            </a:pPr>
            <a:r>
              <a:rPr lang="en-US" altLang="zh-CN" sz="1400" dirty="0" smtClean="0">
                <a:latin typeface="微软雅黑" pitchFamily="34" charset="-122"/>
                <a:ea typeface="微软雅黑" pitchFamily="34" charset="-122"/>
              </a:rPr>
              <a:t>ZINCRBY </a:t>
            </a:r>
            <a:r>
              <a:rPr lang="en-US" altLang="zh-CN" sz="1400" dirty="0">
                <a:latin typeface="微软雅黑" pitchFamily="34" charset="-122"/>
                <a:ea typeface="微软雅黑" pitchFamily="34" charset="-122"/>
              </a:rPr>
              <a:t>key increment member		 //</a:t>
            </a:r>
            <a:r>
              <a:rPr lang="zh-CN" altLang="en-US" sz="1400" dirty="0">
                <a:latin typeface="微软雅黑" pitchFamily="34" charset="-122"/>
                <a:ea typeface="微软雅黑" pitchFamily="34" charset="-122"/>
              </a:rPr>
              <a:t>为有序集合</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中元素</a:t>
            </a:r>
            <a:r>
              <a:rPr lang="en-US" altLang="zh-CN" sz="1400" dirty="0">
                <a:latin typeface="微软雅黑" pitchFamily="34" charset="-122"/>
                <a:ea typeface="微软雅黑" pitchFamily="34" charset="-122"/>
              </a:rPr>
              <a:t>member</a:t>
            </a:r>
            <a:r>
              <a:rPr lang="zh-CN" altLang="en-US" sz="1400" dirty="0">
                <a:latin typeface="微软雅黑" pitchFamily="34" charset="-122"/>
                <a:ea typeface="微软雅黑" pitchFamily="34" charset="-122"/>
              </a:rPr>
              <a:t>的分值加上</a:t>
            </a:r>
            <a:r>
              <a:rPr lang="en-US" altLang="zh-CN" sz="1400" dirty="0">
                <a:latin typeface="微软雅黑" pitchFamily="34" charset="-122"/>
                <a:ea typeface="微软雅黑" pitchFamily="34" charset="-122"/>
              </a:rPr>
              <a:t>increment </a:t>
            </a:r>
          </a:p>
          <a:p>
            <a:pPr lvl="1">
              <a:lnSpc>
                <a:spcPct val="150000"/>
              </a:lnSpc>
            </a:pPr>
            <a:r>
              <a:rPr lang="en-US" altLang="zh-CN" sz="1400" dirty="0" smtClean="0">
                <a:latin typeface="微软雅黑" pitchFamily="34" charset="-122"/>
                <a:ea typeface="微软雅黑" pitchFamily="34" charset="-122"/>
              </a:rPr>
              <a:t>ZCARD </a:t>
            </a:r>
            <a:r>
              <a:rPr lang="en-US" altLang="zh-CN" sz="1400" dirty="0">
                <a:latin typeface="微软雅黑" pitchFamily="34" charset="-122"/>
                <a:ea typeface="微软雅黑" pitchFamily="34" charset="-122"/>
              </a:rPr>
              <a:t>key				//</a:t>
            </a:r>
            <a:r>
              <a:rPr lang="zh-CN" altLang="en-US" sz="1400" dirty="0">
                <a:latin typeface="微软雅黑" pitchFamily="34" charset="-122"/>
                <a:ea typeface="微软雅黑" pitchFamily="34" charset="-122"/>
              </a:rPr>
              <a:t>返回有序集合</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中元素个数</a:t>
            </a:r>
          </a:p>
          <a:p>
            <a:pPr lvl="1">
              <a:lnSpc>
                <a:spcPct val="150000"/>
              </a:lnSpc>
            </a:pPr>
            <a:r>
              <a:rPr lang="en-US" altLang="zh-CN" sz="1400" dirty="0" smtClean="0">
                <a:latin typeface="微软雅黑" pitchFamily="34" charset="-122"/>
                <a:ea typeface="微软雅黑" pitchFamily="34" charset="-122"/>
              </a:rPr>
              <a:t>ZRANGE </a:t>
            </a:r>
            <a:r>
              <a:rPr lang="en-US" altLang="zh-CN" sz="1400" dirty="0">
                <a:latin typeface="微软雅黑" pitchFamily="34" charset="-122"/>
                <a:ea typeface="微软雅黑" pitchFamily="34" charset="-122"/>
              </a:rPr>
              <a:t>key start stop [WITHSCORES]	</a:t>
            </a:r>
            <a:r>
              <a:rPr lang="en-US" altLang="zh-CN"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正序获取有序集合</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从</a:t>
            </a:r>
            <a:r>
              <a:rPr lang="en-US" altLang="zh-CN" sz="1400" dirty="0">
                <a:latin typeface="微软雅黑" pitchFamily="34" charset="-122"/>
                <a:ea typeface="微软雅黑" pitchFamily="34" charset="-122"/>
              </a:rPr>
              <a:t>start</a:t>
            </a:r>
            <a:r>
              <a:rPr lang="zh-CN" altLang="en-US" sz="1400" dirty="0">
                <a:latin typeface="微软雅黑" pitchFamily="34" charset="-122"/>
                <a:ea typeface="微软雅黑" pitchFamily="34" charset="-122"/>
              </a:rPr>
              <a:t>下标到</a:t>
            </a:r>
            <a:r>
              <a:rPr lang="en-US" altLang="zh-CN" sz="1400" dirty="0">
                <a:latin typeface="微软雅黑" pitchFamily="34" charset="-122"/>
                <a:ea typeface="微软雅黑" pitchFamily="34" charset="-122"/>
              </a:rPr>
              <a:t>stop</a:t>
            </a:r>
            <a:r>
              <a:rPr lang="zh-CN" altLang="en-US" sz="1400" dirty="0">
                <a:latin typeface="微软雅黑" pitchFamily="34" charset="-122"/>
                <a:ea typeface="微软雅黑" pitchFamily="34" charset="-122"/>
              </a:rPr>
              <a:t>下标的元素</a:t>
            </a:r>
          </a:p>
          <a:p>
            <a:pPr lvl="1">
              <a:lnSpc>
                <a:spcPct val="150000"/>
              </a:lnSpc>
            </a:pPr>
            <a:r>
              <a:rPr lang="en-US" altLang="zh-CN" sz="1400" dirty="0" smtClean="0">
                <a:latin typeface="微软雅黑" pitchFamily="34" charset="-122"/>
                <a:ea typeface="微软雅黑" pitchFamily="34" charset="-122"/>
              </a:rPr>
              <a:t>ZREVRANGE </a:t>
            </a:r>
            <a:r>
              <a:rPr lang="en-US" altLang="zh-CN" sz="1400" dirty="0">
                <a:latin typeface="微软雅黑" pitchFamily="34" charset="-122"/>
                <a:ea typeface="微软雅黑" pitchFamily="34" charset="-122"/>
              </a:rPr>
              <a:t>key start stop [WITHSCORES] </a:t>
            </a:r>
            <a:r>
              <a:rPr lang="en-US" altLang="zh-CN"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倒序获取有序集合</a:t>
            </a:r>
            <a:r>
              <a:rPr lang="en-US" altLang="zh-CN" sz="1400" dirty="0">
                <a:latin typeface="微软雅黑" pitchFamily="34" charset="-122"/>
                <a:ea typeface="微软雅黑" pitchFamily="34" charset="-122"/>
              </a:rPr>
              <a:t>key</a:t>
            </a:r>
            <a:r>
              <a:rPr lang="zh-CN" altLang="en-US" sz="1400" dirty="0">
                <a:latin typeface="微软雅黑" pitchFamily="34" charset="-122"/>
                <a:ea typeface="微软雅黑" pitchFamily="34" charset="-122"/>
              </a:rPr>
              <a:t>从</a:t>
            </a:r>
            <a:r>
              <a:rPr lang="en-US" altLang="zh-CN" sz="1400" dirty="0">
                <a:latin typeface="微软雅黑" pitchFamily="34" charset="-122"/>
                <a:ea typeface="微软雅黑" pitchFamily="34" charset="-122"/>
              </a:rPr>
              <a:t>start</a:t>
            </a:r>
            <a:r>
              <a:rPr lang="zh-CN" altLang="en-US" sz="1400" dirty="0">
                <a:latin typeface="微软雅黑" pitchFamily="34" charset="-122"/>
                <a:ea typeface="微软雅黑" pitchFamily="34" charset="-122"/>
              </a:rPr>
              <a:t>下标到</a:t>
            </a:r>
            <a:r>
              <a:rPr lang="en-US" altLang="zh-CN" sz="1400" dirty="0">
                <a:latin typeface="微软雅黑" pitchFamily="34" charset="-122"/>
                <a:ea typeface="微软雅黑" pitchFamily="34" charset="-122"/>
              </a:rPr>
              <a:t>stop</a:t>
            </a:r>
            <a:r>
              <a:rPr lang="zh-CN" altLang="en-US" sz="1400" dirty="0">
                <a:latin typeface="微软雅黑" pitchFamily="34" charset="-122"/>
                <a:ea typeface="微软雅黑" pitchFamily="34" charset="-122"/>
              </a:rPr>
              <a:t>下标的元素</a:t>
            </a:r>
          </a:p>
          <a:p>
            <a:pPr lvl="1">
              <a:lnSpc>
                <a:spcPct val="150000"/>
              </a:lnSpc>
            </a:pPr>
            <a:r>
              <a:rPr lang="en-US" altLang="zh-CN" sz="1400" dirty="0" smtClean="0">
                <a:latin typeface="微软雅黑" pitchFamily="34" charset="-122"/>
                <a:ea typeface="微软雅黑" pitchFamily="34" charset="-122"/>
              </a:rPr>
              <a:t>ZUNIONSTORE </a:t>
            </a:r>
            <a:r>
              <a:rPr lang="en-US" altLang="zh-CN" sz="1400" dirty="0" err="1">
                <a:latin typeface="微软雅黑" pitchFamily="34" charset="-122"/>
                <a:ea typeface="微软雅黑" pitchFamily="34" charset="-122"/>
              </a:rPr>
              <a:t>destkey</a:t>
            </a:r>
            <a:r>
              <a:rPr lang="en-US" altLang="zh-CN" sz="1400" dirty="0">
                <a:latin typeface="微软雅黑" pitchFamily="34" charset="-122"/>
                <a:ea typeface="微软雅黑" pitchFamily="34" charset="-122"/>
              </a:rPr>
              <a:t> </a:t>
            </a:r>
            <a:r>
              <a:rPr lang="en-US" altLang="zh-CN" sz="1400" dirty="0" err="1">
                <a:latin typeface="微软雅黑" pitchFamily="34" charset="-122"/>
                <a:ea typeface="微软雅黑" pitchFamily="34" charset="-122"/>
              </a:rPr>
              <a:t>numkeys</a:t>
            </a:r>
            <a:r>
              <a:rPr lang="en-US" altLang="zh-CN" sz="1400" dirty="0">
                <a:latin typeface="微软雅黑" pitchFamily="34" charset="-122"/>
                <a:ea typeface="微软雅黑" pitchFamily="34" charset="-122"/>
              </a:rPr>
              <a:t> key [key ...] 	</a:t>
            </a:r>
            <a:r>
              <a:rPr lang="en-US" altLang="zh-CN"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并集计算</a:t>
            </a:r>
          </a:p>
          <a:p>
            <a:pPr lvl="1">
              <a:lnSpc>
                <a:spcPct val="150000"/>
              </a:lnSpc>
            </a:pPr>
            <a:r>
              <a:rPr lang="en-US" altLang="zh-CN" sz="1400" dirty="0" smtClean="0">
                <a:latin typeface="微软雅黑" pitchFamily="34" charset="-122"/>
                <a:ea typeface="微软雅黑" pitchFamily="34" charset="-122"/>
              </a:rPr>
              <a:t>ZINTERSTORE </a:t>
            </a:r>
            <a:r>
              <a:rPr lang="en-US" altLang="zh-CN" sz="1400" dirty="0" err="1">
                <a:latin typeface="微软雅黑" pitchFamily="34" charset="-122"/>
                <a:ea typeface="微软雅黑" pitchFamily="34" charset="-122"/>
              </a:rPr>
              <a:t>destkey</a:t>
            </a:r>
            <a:r>
              <a:rPr lang="en-US" altLang="zh-CN" sz="1400" dirty="0">
                <a:latin typeface="微软雅黑" pitchFamily="34" charset="-122"/>
                <a:ea typeface="微软雅黑" pitchFamily="34" charset="-122"/>
              </a:rPr>
              <a:t> </a:t>
            </a:r>
            <a:r>
              <a:rPr lang="en-US" altLang="zh-CN" sz="1400" dirty="0" err="1">
                <a:latin typeface="微软雅黑" pitchFamily="34" charset="-122"/>
                <a:ea typeface="微软雅黑" pitchFamily="34" charset="-122"/>
              </a:rPr>
              <a:t>numkeys</a:t>
            </a:r>
            <a:r>
              <a:rPr lang="en-US" altLang="zh-CN" sz="1400" dirty="0">
                <a:latin typeface="微软雅黑" pitchFamily="34" charset="-122"/>
                <a:ea typeface="微软雅黑" pitchFamily="34" charset="-122"/>
              </a:rPr>
              <a:t> key [key …]	</a:t>
            </a:r>
            <a:r>
              <a:rPr lang="en-US" altLang="zh-CN" sz="1400" dirty="0" smtClean="0">
                <a:latin typeface="微软雅黑" pitchFamily="34" charset="-122"/>
                <a:ea typeface="微软雅黑" pitchFamily="34" charset="-122"/>
              </a:rPr>
              <a:t>  //</a:t>
            </a:r>
            <a:r>
              <a:rPr lang="zh-CN" altLang="en-US" sz="1400" dirty="0">
                <a:latin typeface="微软雅黑" pitchFamily="34" charset="-122"/>
                <a:ea typeface="微软雅黑" pitchFamily="34" charset="-122"/>
              </a:rPr>
              <a:t>交集计算</a:t>
            </a:r>
          </a:p>
        </p:txBody>
      </p:sp>
      <p:pic>
        <p:nvPicPr>
          <p:cNvPr id="8" name="图片 7"/>
          <p:cNvPicPr>
            <a:picLocks noChangeAspect="1"/>
          </p:cNvPicPr>
          <p:nvPr/>
        </p:nvPicPr>
        <p:blipFill>
          <a:blip r:embed="rId3"/>
          <a:stretch>
            <a:fillRect/>
          </a:stretch>
        </p:blipFill>
        <p:spPr>
          <a:xfrm>
            <a:off x="5703934" y="3385850"/>
            <a:ext cx="5325745" cy="22942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REFSHAPE" val="702558892"/>
  <p:tag name="KSO_WM_UNIT_PLACING_PICTURE_USER_VIEWPORT" val="{&quot;height&quot;:4680,&quot;width&quot;:9550}"/>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custom20205270_3*l_h_i*1_1_1"/>
  <p:tag name="KSO_WM_TEMPLATE_CATEGORY" val="custom"/>
  <p:tag name="KSO_WM_TEMPLATE_INDEX" val="20205270"/>
  <p:tag name="KSO_WM_UNIT_LAYERLEVEL" val="1_1_1"/>
  <p:tag name="KSO_WM_TAG_VERSION" val="1.0"/>
  <p:tag name="KSO_WM_BEAUTIFY_FLAG" val="#wm#"/>
  <p:tag name="KSO_WM_UNIT_FILL_FORE_SCHEMECOLOR_INDEX" val="5"/>
  <p:tag name="KSO_WM_UNIT_FILL_TYPE" val="1"/>
  <p:tag name="KSO_WM_UNIT_TEXT_FILL_FORE_SCHEMECOLOR_INDEX" val="2"/>
  <p:tag name="KSO_WM_UNIT_TEXT_FILL_TYPE" val="1"/>
  <p:tag name="KSO_WM_UNIT_USESOURCEFORMAT_APPLY"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custom20205270_3*l_h_i*1_1_1"/>
  <p:tag name="KSO_WM_TEMPLATE_CATEGORY" val="custom"/>
  <p:tag name="KSO_WM_TEMPLATE_INDEX" val="20205270"/>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custom20205270_3*l_h_i*1_2_1"/>
  <p:tag name="KSO_WM_TEMPLATE_CATEGORY" val="custom"/>
  <p:tag name="KSO_WM_TEMPLATE_INDEX" val="20205270"/>
  <p:tag name="KSO_WM_UNIT_LAYERLEVEL" val="1_1_1"/>
  <p:tag name="KSO_WM_TAG_VERSION" val="1.0"/>
  <p:tag name="KSO_WM_BEAUTIFY_FLAG" val="#wm#"/>
  <p:tag name="KSO_WM_UNIT_FILL_FORE_SCHEMECOLOR_INDEX" val="6"/>
  <p:tag name="KSO_WM_UNIT_FILL_TYPE" val="1"/>
  <p:tag name="KSO_WM_UNIT_TEXT_FILL_FORE_SCHEMECOLOR_INDEX" val="2"/>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custom20205270_3*l_h_i*1_2_1"/>
  <p:tag name="KSO_WM_TEMPLATE_CATEGORY" val="custom"/>
  <p:tag name="KSO_WM_TEMPLATE_INDEX" val="20205270"/>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custom20205270_3*l_h_i*1_3_1"/>
  <p:tag name="KSO_WM_TEMPLATE_CATEGORY" val="custom"/>
  <p:tag name="KSO_WM_TEMPLATE_INDEX" val="20205270"/>
  <p:tag name="KSO_WM_UNIT_LAYERLEVEL" val="1_1_1"/>
  <p:tag name="KSO_WM_TAG_VERSION" val="1.0"/>
  <p:tag name="KSO_WM_BEAUTIFY_FLAG" val="#wm#"/>
  <p:tag name="KSO_WM_UNIT_FILL_FORE_SCHEMECOLOR_INDEX" val="7"/>
  <p:tag name="KSO_WM_UNIT_FILL_TYPE" val="1"/>
  <p:tag name="KSO_WM_UNIT_TEXT_FILL_FORE_SCHEMECOLOR_INDEX" val="2"/>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custom20205270_3*l_h_i*1_3_1"/>
  <p:tag name="KSO_WM_TEMPLATE_CATEGORY" val="custom"/>
  <p:tag name="KSO_WM_TEMPLATE_INDEX" val="20205270"/>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5270_3*l_h_f*1_2_1"/>
  <p:tag name="KSO_WM_TEMPLATE_CATEGORY" val="custom"/>
  <p:tag name="KSO_WM_TEMPLATE_INDEX" val="20205270"/>
  <p:tag name="KSO_WM_UNIT_LAYERLEVEL" val="1_1_1"/>
  <p:tag name="KSO_WM_TAG_VERSION" val="1.0"/>
  <p:tag name="KSO_WM_BEAUTIFY_FLAG" val="#wm#"/>
  <p:tag name="KSO_WM_UNIT_PRESET_TEXT" val="单击此处输入你的正文，文字是您思想的提炼"/>
  <p:tag name="KSO_WM_UNIT_TEXT_FILL_FORE_SCHEMECOLOR_INDEX" val="13"/>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TABLE_BEAUTIFY" val="smartTable{8d89b838-c0f5-4070-98db-958cfedf4647}"/>
</p:tagLst>
</file>

<file path=ppt/tags/tag18.xml><?xml version="1.0" encoding="utf-8"?>
<p:tagLst xmlns:a="http://schemas.openxmlformats.org/drawingml/2006/main" xmlns:r="http://schemas.openxmlformats.org/officeDocument/2006/relationships" xmlns:p="http://schemas.openxmlformats.org/presentationml/2006/main">
  <p:tag name="KSO_WM_UNIT_TABLE_BEAUTIFY" val="smartTable{63dc5814-6219-4092-a234-09a6df7ef9f6}"/>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_NEED_ADD_PATH_ANIM" val="0"/>
  <p:tag name="KSO_WM_UNIT_DIAGRAM_ISREFERUNIT" val="0"/>
  <p:tag name="KSO_WM_DIAGRAM_GROUP_CODE" val="l1-1"/>
  <p:tag name="KSO_WM_UNIT_TYPE" val="l_h_a"/>
  <p:tag name="KSO_WM_UNIT_INDEX" val="1_4_1"/>
  <p:tag name="KSO_WM_UNIT_ID" val="diagram160002_4*l_h_a*1_4_1"/>
  <p:tag name="KSO_WM_TEMPLATE_CATEGORY" val="diagram"/>
  <p:tag name="KSO_WM_TEMPLATE_INDEX" val="160002"/>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UNIT_NOCLEAR" val="0"/>
  <p:tag name="KSO_WM_UNIT_VALUE" val="64"/>
  <p:tag name="KSO_WM_UNIT_HIGHLIGHT" val="0"/>
  <p:tag name="KSO_WM_UNIT_COMPATIBLE" val="0"/>
  <p:tag name="KSO_WM_UNIT_DIAGRAM_ISNUMVISUAL" val="0"/>
  <p:tag name="KSO_WM_UNIT_DIAGRAM_IS_NEED_ADD_PATH_ANIM" val="0"/>
  <p:tag name="KSO_WM_UNIT_DIAGRAM_ISREFERUNIT" val="0"/>
  <p:tag name="KSO_WM_DIAGRAM_GROUP_CODE" val="l1-1"/>
  <p:tag name="KSO_WM_UNIT_TYPE" val="l_h_f"/>
  <p:tag name="KSO_WM_UNIT_INDEX" val="1_4_1"/>
  <p:tag name="KSO_WM_UNIT_ID" val="diagram160002_4*l_h_f*1_4_1"/>
  <p:tag name="KSO_WM_TEMPLATE_CATEGORY" val="diagram"/>
  <p:tag name="KSO_WM_TEMPLATE_INDEX" val="16000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_NEED_ADD_PATH_ANIM" val="0"/>
  <p:tag name="KSO_WM_UNIT_DIAGRAM_ISREFERUNIT" val="0"/>
  <p:tag name="KSO_WM_DIAGRAM_GROUP_CODE" val="l1-1"/>
  <p:tag name="KSO_WM_UNIT_TYPE" val="l_h_a"/>
  <p:tag name="KSO_WM_UNIT_INDEX" val="1_2_1"/>
  <p:tag name="KSO_WM_UNIT_ID" val="diagram160002_4*l_h_a*1_2_1"/>
  <p:tag name="KSO_WM_TEMPLATE_CATEGORY" val="diagram"/>
  <p:tag name="KSO_WM_TEMPLATE_INDEX" val="160002"/>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5.xml><?xml version="1.0" encoding="utf-8"?>
<p:tagLst xmlns:a="http://schemas.openxmlformats.org/drawingml/2006/main" xmlns:r="http://schemas.openxmlformats.org/officeDocument/2006/relationships" xmlns:p="http://schemas.openxmlformats.org/presentationml/2006/main">
  <p:tag name="KSO_WM_UNIT_NOCLEAR" val="0"/>
  <p:tag name="KSO_WM_UNIT_VALUE" val="64"/>
  <p:tag name="KSO_WM_UNIT_HIGHLIGHT" val="0"/>
  <p:tag name="KSO_WM_UNIT_COMPATIBLE" val="0"/>
  <p:tag name="KSO_WM_UNIT_DIAGRAM_ISNUMVISUAL" val="0"/>
  <p:tag name="KSO_WM_UNIT_DIAGRAM_IS_NEED_ADD_PATH_ANIM" val="0"/>
  <p:tag name="KSO_WM_UNIT_DIAGRAM_ISREFERUNIT" val="0"/>
  <p:tag name="KSO_WM_DIAGRAM_GROUP_CODE" val="l1-1"/>
  <p:tag name="KSO_WM_UNIT_TYPE" val="l_h_f"/>
  <p:tag name="KSO_WM_UNIT_INDEX" val="1_2_1"/>
  <p:tag name="KSO_WM_UNIT_ID" val="diagram160002_4*l_h_f*1_2_1"/>
  <p:tag name="KSO_WM_TEMPLATE_CATEGORY" val="diagram"/>
  <p:tag name="KSO_WM_TEMPLATE_INDEX" val="16000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25"/>
  <p:tag name="KSO_WM_UNIT_HIGHLIGHT" val="0"/>
  <p:tag name="KSO_WM_UNIT_COMPATIBLE" val="0"/>
  <p:tag name="KSO_WM_UNIT_DIAGRAM_ISNUMVISUAL" val="0"/>
  <p:tag name="KSO_WM_UNIT_DIAGRAM_IS_NEED_ADD_PATH_ANIM" val="0"/>
  <p:tag name="KSO_WM_UNIT_DIAGRAM_ISREFERUNIT" val="0"/>
  <p:tag name="KSO_WM_DIAGRAM_GROUP_CODE" val="l1-1"/>
  <p:tag name="KSO_WM_UNIT_TYPE" val="l_h_a"/>
  <p:tag name="KSO_WM_UNIT_INDEX" val="1_3_1"/>
  <p:tag name="KSO_WM_UNIT_ID" val="diagram160002_4*l_h_a*1_3_1"/>
  <p:tag name="KSO_WM_TEMPLATE_CATEGORY" val="diagram"/>
  <p:tag name="KSO_WM_TEMPLATE_INDEX" val="160002"/>
  <p:tag name="KSO_WM_UNIT_LAYERLEVEL" val="1_1_1"/>
  <p:tag name="KSO_WM_TAG_VERSION" val="1.0"/>
  <p:tag name="KSO_WM_BEAUTIFY_FLAG" val="#wm#"/>
  <p:tag name="KSO_WM_UNIT_PRESET_TEXT" val="单击此处添加标题"/>
  <p:tag name="KSO_WM_UNIT_TEXT_FILL_FORE_SCHEMECOLOR_INDEX" val="5"/>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NOCLEAR" val="0"/>
  <p:tag name="KSO_WM_UNIT_VALUE" val="64"/>
  <p:tag name="KSO_WM_UNIT_HIGHLIGHT" val="0"/>
  <p:tag name="KSO_WM_UNIT_COMPATIBLE" val="0"/>
  <p:tag name="KSO_WM_UNIT_DIAGRAM_ISNUMVISUAL" val="0"/>
  <p:tag name="KSO_WM_UNIT_DIAGRAM_IS_NEED_ADD_PATH_ANIM" val="0"/>
  <p:tag name="KSO_WM_UNIT_DIAGRAM_ISREFERUNIT" val="0"/>
  <p:tag name="KSO_WM_DIAGRAM_GROUP_CODE" val="l1-1"/>
  <p:tag name="KSO_WM_UNIT_TYPE" val="l_h_f"/>
  <p:tag name="KSO_WM_UNIT_INDEX" val="1_3_1"/>
  <p:tag name="KSO_WM_UNIT_ID" val="diagram160002_4*l_h_f*1_3_1"/>
  <p:tag name="KSO_WM_TEMPLATE_CATEGORY" val="diagram"/>
  <p:tag name="KSO_WM_TEMPLATE_INDEX" val="160002"/>
  <p:tag name="KSO_WM_UNIT_LAYERLEVEL" val="1_1_1"/>
  <p:tag name="KSO_WM_TAG_VERSION" val="1.0"/>
  <p:tag name="KSO_WM_BEAUTIFY_FLAG" val="#wm#"/>
  <p:tag name="KSO_WM_UNIT_PRESET_TEXT" val="单击此处添加文本具体内容"/>
  <p:tag name="KSO_WM_UNIT_TEXT_FILL_FORE_SCHEMECOLOR_INDEX" val="13"/>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custom20205270_3*l_h_f*1_2_1"/>
  <p:tag name="KSO_WM_TEMPLATE_CATEGORY" val="custom"/>
  <p:tag name="KSO_WM_TEMPLATE_INDEX" val="20205270"/>
  <p:tag name="KSO_WM_UNIT_LAYERLEVEL" val="1_1_1"/>
  <p:tag name="KSO_WM_TAG_VERSION" val="1.0"/>
  <p:tag name="KSO_WM_BEAUTIFY_FLAG" val="#wm#"/>
  <p:tag name="KSO_WM_UNIT_PRESET_TEXT" val="单击此处输入你的正文，文字是您思想的提炼"/>
  <p:tag name="KSO_WM_UNIT_TEXT_FILL_FORE_SCHEMECOLOR_INDEX" val="13"/>
  <p:tag name="KSO_WM_UNIT_TEXT_FILL_TYPE" val="1"/>
  <p:tag name="KSO_WM_UNIT_USESOURCEFORMAT_APPLY" val="1"/>
</p:tagLst>
</file>

<file path=ppt/tags/tag9.xml><?xml version="1.0" encoding="utf-8"?>
<p:tagLst xmlns:a="http://schemas.openxmlformats.org/drawingml/2006/main" xmlns:r="http://schemas.openxmlformats.org/officeDocument/2006/relationships" xmlns:p="http://schemas.openxmlformats.org/presentationml/2006/main">
  <p:tag name="KSO_WM_UNIT_NOCLEAR" val="0"/>
  <p:tag name="KSO_WM_UNIT_VALUE" val="48"/>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custom20205270_3*l_h_f*1_1_1"/>
  <p:tag name="KSO_WM_TEMPLATE_CATEGORY" val="custom"/>
  <p:tag name="KSO_WM_TEMPLATE_INDEX" val="20205270"/>
  <p:tag name="KSO_WM_UNIT_LAYERLEVEL" val="1_1_1"/>
  <p:tag name="KSO_WM_TAG_VERSION" val="1.0"/>
  <p:tag name="KSO_WM_BEAUTIFY_FLAG" val="#wm#"/>
  <p:tag name="KSO_WM_UNIT_PRESET_TEXT" val="单击此处输入你的正文，文字是您思想的提炼"/>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5400">
          <a:tailEnd type="arrow"/>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2861</Words>
  <Application>Microsoft Office PowerPoint</Application>
  <PresentationFormat>自定义</PresentationFormat>
  <Paragraphs>585</Paragraphs>
  <Slides>58</Slides>
  <Notes>36</Notes>
  <HiddenSlides>0</HiddenSlides>
  <MMClips>0</MMClips>
  <ScaleCrop>false</ScaleCrop>
  <HeadingPairs>
    <vt:vector size="4" baseType="variant">
      <vt:variant>
        <vt:lpstr>主题</vt:lpstr>
      </vt:variant>
      <vt:variant>
        <vt:i4>1</vt:i4>
      </vt:variant>
      <vt:variant>
        <vt:lpstr>幻灯片标题</vt:lpstr>
      </vt:variant>
      <vt:variant>
        <vt:i4>58</vt:i4>
      </vt:variant>
    </vt:vector>
  </HeadingPairs>
  <TitlesOfParts>
    <vt:vector size="59" baseType="lpstr">
      <vt:lpstr>Office 主题</vt:lpstr>
      <vt:lpstr>PowerPoint 演示文稿</vt:lpstr>
      <vt:lpstr>01. Redis基本数据结构和内部编码</vt:lpstr>
      <vt:lpstr>01.Redis介绍</vt:lpstr>
      <vt:lpstr>02.Redis基本数据类型内部编码</vt:lpstr>
      <vt:lpstr>03.字符串(String)</vt:lpstr>
      <vt:lpstr>04.哈希(Hash)</vt:lpstr>
      <vt:lpstr>05.列表(List)</vt:lpstr>
      <vt:lpstr>06.集合(Set)</vt:lpstr>
      <vt:lpstr>07.有序集合(Zset)</vt:lpstr>
      <vt:lpstr>08.Redis存储原理深入剖析</vt:lpstr>
      <vt:lpstr>08.Redis存储原理深入剖析</vt:lpstr>
      <vt:lpstr>08.Redis存储原理深入剖析</vt:lpstr>
      <vt:lpstr>09.Redis高效率</vt:lpstr>
      <vt:lpstr>02.Redis的高阶特性</vt:lpstr>
      <vt:lpstr>01.Redis的高阶特性</vt:lpstr>
      <vt:lpstr>02. BitMaps</vt:lpstr>
      <vt:lpstr>02. BitMaps</vt:lpstr>
      <vt:lpstr>02. BitMaps</vt:lpstr>
      <vt:lpstr>03.HyperLogLog</vt:lpstr>
      <vt:lpstr>04.Geospatial</vt:lpstr>
      <vt:lpstr>03.Redis内存策略和优化</vt:lpstr>
      <vt:lpstr>01.慢查询</vt:lpstr>
      <vt:lpstr>01.慢查询</vt:lpstr>
      <vt:lpstr>02.Redis的内存删除策略</vt:lpstr>
      <vt:lpstr>02.Redis的内存删除策略</vt:lpstr>
      <vt:lpstr>02.Redis的内存删除策略</vt:lpstr>
      <vt:lpstr>02.Redis的内存删除策略</vt:lpstr>
      <vt:lpstr>02.Redis的内存删除策略</vt:lpstr>
      <vt:lpstr>PowerPoint 演示文稿</vt:lpstr>
      <vt:lpstr>02.Redis的内存删除策略</vt:lpstr>
      <vt:lpstr>02.Redis的内存删除策略</vt:lpstr>
      <vt:lpstr>02.Redis的内存删除策略</vt:lpstr>
      <vt:lpstr>03.缓存穿透</vt:lpstr>
      <vt:lpstr>03.缓存穿透</vt:lpstr>
      <vt:lpstr>03.缓存穿透</vt:lpstr>
      <vt:lpstr>04.缓存雪崩</vt:lpstr>
      <vt:lpstr>PowerPoint 演示文稿</vt:lpstr>
      <vt:lpstr>PowerPoint 演示文稿</vt:lpstr>
      <vt:lpstr>Day02</vt:lpstr>
      <vt:lpstr>01.秒杀解决方案</vt:lpstr>
      <vt:lpstr>01. 三高问题</vt:lpstr>
      <vt:lpstr>02. 秒杀架构</vt:lpstr>
      <vt:lpstr>02. 秒杀架构</vt:lpstr>
      <vt:lpstr>03.分布式锁选型</vt:lpstr>
      <vt:lpstr>04.热key重建</vt:lpstr>
      <vt:lpstr>04.热key重建</vt:lpstr>
      <vt:lpstr>04.热key重建</vt:lpstr>
      <vt:lpstr>04.热key重建</vt:lpstr>
      <vt:lpstr>02.使用Redis完成MQ功能</vt:lpstr>
      <vt:lpstr>01.消息队列</vt:lpstr>
      <vt:lpstr>02.发布订阅</vt:lpstr>
      <vt:lpstr>02.发布订阅</vt:lpstr>
      <vt:lpstr>03.Stream</vt:lpstr>
      <vt:lpstr>03 Stream</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83056803@qq.com</dc:creator>
  <cp:lastModifiedBy>samuel</cp:lastModifiedBy>
  <cp:revision>1236</cp:revision>
  <dcterms:created xsi:type="dcterms:W3CDTF">2022-02-22T11:11:18Z</dcterms:created>
  <dcterms:modified xsi:type="dcterms:W3CDTF">2022-05-10T13:58:39Z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2052-4.0.0.6524</vt:lpwstr>
  </property>
</Properties>
</file>